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76" r:id="rId14"/>
    <p:sldId id="28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797" autoAdjust="0"/>
  </p:normalViewPr>
  <p:slideViewPr>
    <p:cSldViewPr snapToGrid="0">
      <p:cViewPr varScale="1">
        <p:scale>
          <a:sx n="86" d="100"/>
          <a:sy n="86" d="100"/>
        </p:scale>
        <p:origin x="14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4C268-6064-4039-9BC0-1F265DD134B6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A3699-9F30-4A8E-AA16-FBFADBEC5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 6: </a:t>
            </a:r>
            <a:r>
              <a:rPr lang="en-US" dirty="0" err="1"/>
              <a:t>Promocija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marketing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turizma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9614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PROGRAM OBUKE O PRISTUPAČNOM KULTURNOM TURIZMU – OBUKA ZA TRENERE</a:t>
            </a:r>
            <a:endParaRPr lang="en-GB" dirty="0"/>
          </a:p>
          <a:p>
            <a:r>
              <a:rPr lang="en-GB" dirty="0" err="1"/>
              <a:t>ProjeKAT</a:t>
            </a:r>
            <a:r>
              <a:rPr lang="en-GB" dirty="0"/>
              <a:t>: TACT - </a:t>
            </a:r>
            <a:r>
              <a:rPr lang="pl-PL" dirty="0"/>
              <a:t>OBUKA ZA PRISTUPAČNI KULTURNI TURIZA</a:t>
            </a:r>
            <a:r>
              <a:rPr lang="en-US" dirty="0"/>
              <a:t>M </a:t>
            </a:r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52717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moraju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odražavati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C923-FDF7-AD65-3912-435A687E6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1078-E40B-DF60-D229-E31D652C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koraku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B8AC9-812D-125F-4B98-C592BEB562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sz="2800" b="1" dirty="0"/>
              <a:t>NA LOKALITETU: PODRŠKA SAMOSTALNOM KORIŠĆENJU SADRŽAJA</a:t>
            </a:r>
            <a:endParaRPr lang="en-GB" sz="2800" b="1" dirty="0"/>
          </a:p>
          <a:p>
            <a:r>
              <a:rPr lang="en-GB" sz="2800" b="1" dirty="0" err="1"/>
              <a:t>Pristupačne</a:t>
            </a:r>
            <a:r>
              <a:rPr lang="en-GB" sz="2800" b="1" dirty="0"/>
              <a:t> </a:t>
            </a:r>
            <a:r>
              <a:rPr lang="en-GB" sz="2800" b="1" dirty="0" err="1"/>
              <a:t>informacije</a:t>
            </a:r>
            <a:r>
              <a:rPr lang="en-GB" sz="2800" b="1" dirty="0"/>
              <a:t> </a:t>
            </a:r>
            <a:r>
              <a:rPr lang="en-GB" sz="2800" b="1" dirty="0" err="1"/>
              <a:t>na</a:t>
            </a:r>
            <a:r>
              <a:rPr lang="en-GB" sz="2800" b="1" dirty="0"/>
              <a:t> </a:t>
            </a:r>
            <a:r>
              <a:rPr lang="en-GB" sz="2800" b="1" dirty="0" err="1"/>
              <a:t>lokalitetu</a:t>
            </a:r>
            <a:r>
              <a:rPr lang="en-GB" sz="2800" b="1" dirty="0"/>
              <a:t> </a:t>
            </a:r>
            <a:r>
              <a:rPr lang="en-GB" sz="2800" b="1" dirty="0" err="1"/>
              <a:t>mogu</a:t>
            </a:r>
            <a:r>
              <a:rPr lang="en-GB" sz="2800" b="1" dirty="0"/>
              <a:t> </a:t>
            </a:r>
            <a:r>
              <a:rPr lang="en-GB" sz="2800" b="1" dirty="0" err="1"/>
              <a:t>uključivati</a:t>
            </a:r>
            <a:r>
              <a:rPr lang="en-GB" sz="2800" b="1" dirty="0"/>
              <a:t>:</a:t>
            </a:r>
            <a:endParaRPr lang="en-US" sz="2800" dirty="0"/>
          </a:p>
          <a:p>
            <a:pPr lvl="1"/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orijentacije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snalaženja</a:t>
            </a:r>
            <a:r>
              <a:rPr lang="en-US" sz="2400" dirty="0"/>
              <a:t> koji se ne </a:t>
            </a:r>
            <a:r>
              <a:rPr lang="en-US" sz="2400" dirty="0" err="1"/>
              <a:t>oslanja</a:t>
            </a:r>
            <a:r>
              <a:rPr lang="en-US" sz="2400" dirty="0"/>
              <a:t> </a:t>
            </a:r>
            <a:r>
              <a:rPr lang="en-US" sz="2400" dirty="0" err="1"/>
              <a:t>isključivo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vizuelne</a:t>
            </a:r>
            <a:r>
              <a:rPr lang="en-US" sz="2400" dirty="0"/>
              <a:t> </a:t>
            </a:r>
            <a:r>
              <a:rPr lang="en-US" sz="2400" dirty="0" err="1"/>
              <a:t>oznake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korišćenje</a:t>
            </a:r>
            <a:r>
              <a:rPr lang="en-US" sz="2400" dirty="0"/>
              <a:t> </a:t>
            </a:r>
            <a:r>
              <a:rPr lang="en-US" sz="2400" dirty="0" err="1"/>
              <a:t>stepenica</a:t>
            </a:r>
            <a:endParaRPr lang="en-US" sz="2400" dirty="0"/>
          </a:p>
          <a:p>
            <a:pPr lvl="1"/>
            <a:r>
              <a:rPr lang="en-US" sz="2400" dirty="0" err="1"/>
              <a:t>pisana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vizuelna</a:t>
            </a:r>
            <a:r>
              <a:rPr lang="en-US" sz="2400" dirty="0"/>
              <a:t> </a:t>
            </a:r>
            <a:r>
              <a:rPr lang="en-US" sz="2400" dirty="0" err="1"/>
              <a:t>objašnjenja</a:t>
            </a:r>
            <a:r>
              <a:rPr lang="en-US" sz="2400" dirty="0"/>
              <a:t> </a:t>
            </a:r>
            <a:r>
              <a:rPr lang="en-US" sz="2400" dirty="0" err="1"/>
              <a:t>dostupna</a:t>
            </a:r>
            <a:r>
              <a:rPr lang="en-US" sz="2400" dirty="0"/>
              <a:t> </a:t>
            </a:r>
            <a:r>
              <a:rPr lang="en-US" sz="2400" dirty="0" err="1"/>
              <a:t>uz</a:t>
            </a:r>
            <a:r>
              <a:rPr lang="en-US" sz="2400" dirty="0"/>
              <a:t> audio </a:t>
            </a:r>
            <a:r>
              <a:rPr lang="en-US" sz="2400" dirty="0" err="1"/>
              <a:t>sadržaj</a:t>
            </a:r>
            <a:endParaRPr lang="en-US" sz="2400" dirty="0"/>
          </a:p>
          <a:p>
            <a:pPr lvl="1"/>
            <a:r>
              <a:rPr lang="en-US" sz="2400" dirty="0" err="1"/>
              <a:t>jasna</a:t>
            </a:r>
            <a:r>
              <a:rPr lang="en-US" sz="2400" dirty="0"/>
              <a:t> </a:t>
            </a:r>
            <a:r>
              <a:rPr lang="en-US" sz="2400" dirty="0" err="1"/>
              <a:t>objašnjenja</a:t>
            </a:r>
            <a:r>
              <a:rPr lang="en-US" sz="2400" dirty="0"/>
              <a:t> </a:t>
            </a:r>
            <a:r>
              <a:rPr lang="en-US" sz="2400" dirty="0" err="1"/>
              <a:t>alternativnih</a:t>
            </a:r>
            <a:r>
              <a:rPr lang="en-US" sz="2400" dirty="0"/>
              <a:t> </a:t>
            </a:r>
            <a:r>
              <a:rPr lang="en-US" sz="2400" dirty="0" err="1"/>
              <a:t>ruta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alternativnih</a:t>
            </a:r>
            <a:r>
              <a:rPr lang="en-US" sz="2400" dirty="0"/>
              <a:t> </a:t>
            </a:r>
            <a:r>
              <a:rPr lang="en-US" sz="2400" dirty="0" err="1"/>
              <a:t>načina</a:t>
            </a:r>
            <a:r>
              <a:rPr lang="en-US" sz="2400" dirty="0"/>
              <a:t> </a:t>
            </a:r>
            <a:r>
              <a:rPr lang="en-US" sz="2400" dirty="0" err="1"/>
              <a:t>obilaska</a:t>
            </a:r>
            <a:endParaRPr lang="en-US" sz="2400" dirty="0"/>
          </a:p>
          <a:p>
            <a:pPr lvl="1"/>
            <a:r>
              <a:rPr lang="pl-PL" sz="2400" dirty="0"/>
              <a:t>mirni i dobro osvetljeni prostori za čitanje i odmor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55869E-0838-CBA2-8AE4-EA6DF7A34D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b="1" dirty="0"/>
              <a:t>TOKOM POSETE: FLEKSIBILNOST I JASNOĆA</a:t>
            </a:r>
            <a:endParaRPr lang="en-GB" sz="2800" b="1" dirty="0"/>
          </a:p>
          <a:p>
            <a:r>
              <a:rPr lang="en-GB" sz="2800" b="1" dirty="0" err="1"/>
              <a:t>Posetioci</a:t>
            </a:r>
            <a:r>
              <a:rPr lang="en-GB" sz="2800" b="1" dirty="0"/>
              <a:t> </a:t>
            </a:r>
            <a:r>
              <a:rPr lang="en-GB" sz="2800" b="1" dirty="0" err="1"/>
              <a:t>treba</a:t>
            </a:r>
            <a:r>
              <a:rPr lang="en-GB" sz="2800" b="1" dirty="0"/>
              <a:t> da </a:t>
            </a:r>
            <a:r>
              <a:rPr lang="en-GB" sz="2800" b="1" dirty="0" err="1"/>
              <a:t>znaju</a:t>
            </a:r>
            <a:r>
              <a:rPr lang="en-GB" sz="2800" b="1" dirty="0"/>
              <a:t>:</a:t>
            </a:r>
            <a:endParaRPr lang="en-US" sz="2800" dirty="0"/>
          </a:p>
          <a:p>
            <a:pPr lvl="1"/>
            <a:r>
              <a:rPr lang="en-US" sz="2400" dirty="0"/>
              <a:t>da li </a:t>
            </a:r>
            <a:r>
              <a:rPr lang="en-US" sz="2400" dirty="0" err="1"/>
              <a:t>mogu</a:t>
            </a:r>
            <a:r>
              <a:rPr lang="en-US" sz="2400" dirty="0"/>
              <a:t> da </a:t>
            </a:r>
            <a:r>
              <a:rPr lang="en-US" sz="2400" dirty="0" err="1"/>
              <a:t>napuste</a:t>
            </a:r>
            <a:r>
              <a:rPr lang="en-US" sz="2400" dirty="0"/>
              <a:t> </a:t>
            </a:r>
            <a:r>
              <a:rPr lang="en-US" sz="2400" dirty="0" err="1"/>
              <a:t>grupu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kasnije</a:t>
            </a:r>
            <a:r>
              <a:rPr lang="en-US" sz="2400" dirty="0"/>
              <a:t> </a:t>
            </a:r>
            <a:r>
              <a:rPr lang="en-US" sz="2400" dirty="0" err="1"/>
              <a:t>joj</a:t>
            </a:r>
            <a:r>
              <a:rPr lang="en-US" sz="2400" dirty="0"/>
              <a:t> se </a:t>
            </a:r>
            <a:r>
              <a:rPr lang="en-US" sz="2400" dirty="0" err="1"/>
              <a:t>ponovo</a:t>
            </a:r>
            <a:r>
              <a:rPr lang="en-US" sz="2400" dirty="0"/>
              <a:t> </a:t>
            </a:r>
            <a:r>
              <a:rPr lang="en-US" sz="2400" dirty="0" err="1"/>
              <a:t>pridruže</a:t>
            </a:r>
            <a:endParaRPr lang="en-US" sz="2400" dirty="0"/>
          </a:p>
          <a:p>
            <a:pPr lvl="1"/>
            <a:r>
              <a:rPr lang="en-US" sz="2400" dirty="0" err="1"/>
              <a:t>koliko</a:t>
            </a:r>
            <a:r>
              <a:rPr lang="en-US" sz="2400" dirty="0"/>
              <a:t> </a:t>
            </a:r>
            <a:r>
              <a:rPr lang="en-US" sz="2400" dirty="0" err="1"/>
              <a:t>aktivnosti</a:t>
            </a:r>
            <a:r>
              <a:rPr lang="en-US" sz="2400" dirty="0"/>
              <a:t> </a:t>
            </a:r>
            <a:r>
              <a:rPr lang="en-US" sz="2400" dirty="0" err="1"/>
              <a:t>stvarno</a:t>
            </a:r>
            <a:r>
              <a:rPr lang="en-US" sz="2400" dirty="0"/>
              <a:t> </a:t>
            </a:r>
            <a:r>
              <a:rPr lang="en-US" sz="2400" dirty="0" err="1"/>
              <a:t>traju</a:t>
            </a:r>
            <a:endParaRPr lang="en-US" sz="2400" dirty="0"/>
          </a:p>
          <a:p>
            <a:pPr lvl="1"/>
            <a:r>
              <a:rPr lang="it-IT" sz="2400" dirty="0"/>
              <a:t>da li su dostupna mesta za sedenje ili pauze</a:t>
            </a:r>
            <a:endParaRPr lang="en-US" sz="2400" dirty="0"/>
          </a:p>
          <a:p>
            <a:pPr lvl="1"/>
            <a:r>
              <a:rPr lang="pt-BR" sz="2400" dirty="0"/>
              <a:t>koje alternative postoje ako je deo sadržaja nepristupačan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351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E1240-DDBC-67B4-4514-A89A2C4B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F4E2A-8B70-BD0E-D138-E316F4FD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koraku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D71B9-FE8D-5D11-8270-9786209331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/>
              <a:t>NAKON POSETE: ZATVARANJE KRUGA POVRATNIH INFORMACIJA</a:t>
            </a:r>
          </a:p>
          <a:p>
            <a:r>
              <a:rPr lang="en-GB" sz="2800" b="1" dirty="0"/>
              <a:t>To </a:t>
            </a:r>
            <a:r>
              <a:rPr lang="en-GB" sz="2800" b="1" dirty="0" err="1"/>
              <a:t>može</a:t>
            </a:r>
            <a:r>
              <a:rPr lang="en-GB" sz="2800" b="1" dirty="0"/>
              <a:t> </a:t>
            </a:r>
            <a:r>
              <a:rPr lang="en-GB" sz="2800" b="1" dirty="0" err="1"/>
              <a:t>uključivati</a:t>
            </a:r>
            <a:r>
              <a:rPr lang="en-GB" sz="2800" b="1" dirty="0"/>
              <a:t>:</a:t>
            </a:r>
            <a:endParaRPr lang="en-US" sz="2800" dirty="0"/>
          </a:p>
          <a:p>
            <a:pPr lvl="1"/>
            <a:r>
              <a:rPr lang="en-US" sz="2400" dirty="0" err="1"/>
              <a:t>Pozive</a:t>
            </a:r>
            <a:r>
              <a:rPr lang="en-US" sz="2400" dirty="0"/>
              <a:t> za </a:t>
            </a:r>
            <a:r>
              <a:rPr lang="en-US" sz="2400" dirty="0" err="1"/>
              <a:t>dostavljanje</a:t>
            </a:r>
            <a:r>
              <a:rPr lang="en-US" sz="2400" dirty="0"/>
              <a:t> </a:t>
            </a:r>
            <a:r>
              <a:rPr lang="en-US" sz="2400" dirty="0" err="1"/>
              <a:t>povratnih</a:t>
            </a:r>
            <a:r>
              <a:rPr lang="en-US" sz="2400" dirty="0"/>
              <a:t> </a:t>
            </a:r>
            <a:r>
              <a:rPr lang="en-US" sz="2400" dirty="0" err="1"/>
              <a:t>informacija</a:t>
            </a:r>
            <a:r>
              <a:rPr lang="en-US" sz="2400" dirty="0"/>
              <a:t> koji </a:t>
            </a:r>
            <a:r>
              <a:rPr lang="en-US" sz="2400" dirty="0" err="1"/>
              <a:t>izričito</a:t>
            </a:r>
            <a:r>
              <a:rPr lang="en-US" sz="2400" dirty="0"/>
              <a:t> </a:t>
            </a:r>
            <a:r>
              <a:rPr lang="en-US" sz="2400" dirty="0" err="1"/>
              <a:t>podstiču</a:t>
            </a:r>
            <a:r>
              <a:rPr lang="en-US" sz="2400" dirty="0"/>
              <a:t> </a:t>
            </a:r>
            <a:r>
              <a:rPr lang="en-US" sz="2400" dirty="0" err="1"/>
              <a:t>komentare</a:t>
            </a:r>
            <a:r>
              <a:rPr lang="en-US" sz="2400" dirty="0"/>
              <a:t> o </a:t>
            </a:r>
            <a:r>
              <a:rPr lang="en-US" sz="2400" dirty="0" err="1"/>
              <a:t>pristupačnosti</a:t>
            </a:r>
            <a:endParaRPr lang="en-US" sz="2400" dirty="0"/>
          </a:p>
          <a:p>
            <a:pPr lvl="1"/>
            <a:r>
              <a:rPr lang="en-US" sz="2400" dirty="0"/>
              <a:t>J</a:t>
            </a:r>
            <a:r>
              <a:rPr lang="pl-PL" sz="2400" dirty="0"/>
              <a:t>asne načine za prijavljivanje prepreka ili problema</a:t>
            </a:r>
            <a:endParaRPr lang="en-US" sz="2400" dirty="0"/>
          </a:p>
          <a:p>
            <a:pPr lvl="1"/>
            <a:r>
              <a:rPr lang="en-US" sz="2400" dirty="0" err="1"/>
              <a:t>Odgovore</a:t>
            </a:r>
            <a:r>
              <a:rPr lang="en-US" sz="2400" dirty="0"/>
              <a:t> koji </a:t>
            </a:r>
            <a:r>
              <a:rPr lang="en-US" sz="2400" dirty="0" err="1"/>
              <a:t>uvažavaju</a:t>
            </a:r>
            <a:r>
              <a:rPr lang="en-US" sz="2400" dirty="0"/>
              <a:t> </a:t>
            </a:r>
            <a:r>
              <a:rPr lang="en-US" sz="2400" dirty="0" err="1"/>
              <a:t>iskustvo</a:t>
            </a:r>
            <a:r>
              <a:rPr lang="en-US" sz="2400" dirty="0"/>
              <a:t> </a:t>
            </a:r>
            <a:r>
              <a:rPr lang="en-US" sz="2400" dirty="0" err="1"/>
              <a:t>posetilaca</a:t>
            </a:r>
            <a:r>
              <a:rPr lang="en-US" sz="2400" dirty="0"/>
              <a:t>, </a:t>
            </a:r>
            <a:r>
              <a:rPr lang="en-US" sz="2400" dirty="0" err="1"/>
              <a:t>umesto</a:t>
            </a:r>
            <a:r>
              <a:rPr lang="en-US" sz="2400" dirty="0"/>
              <a:t> da </a:t>
            </a:r>
            <a:r>
              <a:rPr lang="en-US" sz="2400" dirty="0" err="1"/>
              <a:t>opravdavaju</a:t>
            </a:r>
            <a:r>
              <a:rPr lang="en-US" sz="2400" dirty="0"/>
              <a:t> </a:t>
            </a:r>
            <a:r>
              <a:rPr lang="en-US" sz="2400" dirty="0" err="1"/>
              <a:t>donete</a:t>
            </a:r>
            <a:r>
              <a:rPr lang="en-US" sz="2400" dirty="0"/>
              <a:t> </a:t>
            </a:r>
            <a:r>
              <a:rPr lang="en-US" sz="2400" dirty="0" err="1"/>
              <a:t>odluke</a:t>
            </a:r>
            <a:endParaRPr lang="en-US" sz="2400" dirty="0"/>
          </a:p>
          <a:p>
            <a:pPr lvl="1"/>
            <a:r>
              <a:rPr lang="en-US" sz="2400" dirty="0" err="1"/>
              <a:t>obaveštenja</a:t>
            </a:r>
            <a:r>
              <a:rPr lang="en-US" sz="2400" dirty="0"/>
              <a:t> o </a:t>
            </a:r>
            <a:r>
              <a:rPr lang="en-US" sz="2400" dirty="0" err="1"/>
              <a:t>unapređenjima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pokazuju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promene</a:t>
            </a:r>
            <a:r>
              <a:rPr lang="en-US" sz="2400" dirty="0"/>
              <a:t> </a:t>
            </a:r>
            <a:r>
              <a:rPr lang="en-US" sz="2400" dirty="0" err="1"/>
              <a:t>uvedene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</a:t>
            </a:r>
            <a:r>
              <a:rPr lang="en-US" sz="2400" dirty="0" err="1"/>
              <a:t>povratnih</a:t>
            </a:r>
            <a:r>
              <a:rPr lang="en-US" sz="2400" dirty="0"/>
              <a:t> </a:t>
            </a:r>
            <a:r>
              <a:rPr lang="en-US" sz="2400" dirty="0" err="1"/>
              <a:t>informacija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210001-B461-FC4A-D394-BA6CE3097A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4195-B46C-F4EE-0482-CA4DC11D9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Kontrolna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pristupačnosti</a:t>
            </a:r>
            <a:r>
              <a:rPr lang="en-US" dirty="0"/>
              <a:t> za </a:t>
            </a:r>
            <a:r>
              <a:rPr lang="en-US" dirty="0" err="1"/>
              <a:t>marketinške</a:t>
            </a:r>
            <a:r>
              <a:rPr lang="en-US" dirty="0"/>
              <a:t> </a:t>
            </a:r>
            <a:r>
              <a:rPr lang="en-US" dirty="0" err="1"/>
              <a:t>aktivnosti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6F060-4C37-D9C1-3F4B-51D0A07A9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343193"/>
          </a:xfrm>
        </p:spPr>
        <p:txBody>
          <a:bodyPr>
            <a:noAutofit/>
          </a:bodyPr>
          <a:lstStyle/>
          <a:p>
            <a:r>
              <a:rPr lang="en-GB" sz="1400" b="1" dirty="0"/>
              <a:t>OSNOVE PRISTUPAČNOSTI</a:t>
            </a:r>
            <a:endParaRPr lang="en-US" sz="1400" dirty="0"/>
          </a:p>
          <a:p>
            <a:pPr lvl="1"/>
            <a:r>
              <a:rPr lang="en-US" sz="1400" dirty="0"/>
              <a:t>Da li </a:t>
            </a:r>
            <a:r>
              <a:rPr lang="en-US" sz="1400" dirty="0" err="1"/>
              <a:t>postoji</a:t>
            </a:r>
            <a:r>
              <a:rPr lang="en-US" sz="1400" dirty="0"/>
              <a:t> </a:t>
            </a:r>
            <a:r>
              <a:rPr lang="en-US" sz="1400" dirty="0" err="1"/>
              <a:t>jasno</a:t>
            </a:r>
            <a:r>
              <a:rPr lang="en-US" sz="1400" dirty="0"/>
              <a:t> </a:t>
            </a:r>
            <a:r>
              <a:rPr lang="en-US" sz="1400" dirty="0" err="1"/>
              <a:t>označena</a:t>
            </a:r>
            <a:r>
              <a:rPr lang="en-US" sz="1400" dirty="0"/>
              <a:t> </a:t>
            </a:r>
            <a:r>
              <a:rPr lang="en-US" sz="1400" dirty="0" err="1"/>
              <a:t>sekcija</a:t>
            </a:r>
            <a:r>
              <a:rPr lang="en-US" sz="1400" dirty="0"/>
              <a:t> „</a:t>
            </a:r>
            <a:r>
              <a:rPr lang="en-US" sz="1400" dirty="0" err="1"/>
              <a:t>Pristupačnost</a:t>
            </a:r>
            <a:r>
              <a:rPr lang="en-US" sz="1400" dirty="0"/>
              <a:t>“ </a:t>
            </a:r>
            <a:r>
              <a:rPr lang="en-US" sz="1400" dirty="0" err="1"/>
              <a:t>ili</a:t>
            </a:r>
            <a:r>
              <a:rPr lang="en-US" sz="1400" dirty="0"/>
              <a:t> „</a:t>
            </a:r>
            <a:r>
              <a:rPr lang="en-US" sz="1400" dirty="0" err="1"/>
              <a:t>Planirajte</a:t>
            </a:r>
            <a:r>
              <a:rPr lang="en-US" sz="1400" dirty="0"/>
              <a:t> </a:t>
            </a:r>
            <a:r>
              <a:rPr lang="en-US" sz="1400" dirty="0" err="1"/>
              <a:t>posetu</a:t>
            </a:r>
            <a:r>
              <a:rPr lang="en-US" sz="1400" dirty="0"/>
              <a:t>“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pl-PL" sz="1400" dirty="0"/>
              <a:t>Da li je dostupna u okviru jednog ili dva klika sa početne stranice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pl-PL" sz="1400" dirty="0"/>
              <a:t>Da li je jezik jasan, konkretan i bez žargona</a:t>
            </a:r>
            <a:r>
              <a:rPr lang="en-GB" sz="1400" dirty="0"/>
              <a:t>?</a:t>
            </a:r>
            <a:endParaRPr lang="en-US" sz="1400" dirty="0"/>
          </a:p>
          <a:p>
            <a:r>
              <a:rPr lang="en-GB" sz="1400" b="1" dirty="0"/>
              <a:t>DOLAZAK I ULAZ</a:t>
            </a:r>
            <a:endParaRPr lang="en-US" sz="1400" dirty="0"/>
          </a:p>
          <a:p>
            <a:pPr lvl="1"/>
            <a:r>
              <a:rPr lang="en-US" sz="1400" dirty="0"/>
              <a:t>Kako </a:t>
            </a:r>
            <a:r>
              <a:rPr lang="en-US" sz="1400" dirty="0" err="1"/>
              <a:t>posetioci</a:t>
            </a:r>
            <a:r>
              <a:rPr lang="en-US" sz="1400" dirty="0"/>
              <a:t> </a:t>
            </a:r>
            <a:r>
              <a:rPr lang="en-US" sz="1400" dirty="0" err="1"/>
              <a:t>mogu</a:t>
            </a:r>
            <a:r>
              <a:rPr lang="en-US" sz="1400" dirty="0"/>
              <a:t> da </a:t>
            </a:r>
            <a:r>
              <a:rPr lang="en-US" sz="1400" dirty="0" err="1"/>
              <a:t>stignu</a:t>
            </a:r>
            <a:r>
              <a:rPr lang="en-US" sz="1400" dirty="0"/>
              <a:t> </a:t>
            </a:r>
            <a:r>
              <a:rPr lang="en-US" sz="1400" dirty="0" err="1"/>
              <a:t>koristeći</a:t>
            </a:r>
            <a:r>
              <a:rPr lang="en-US" sz="1400" dirty="0"/>
              <a:t> </a:t>
            </a:r>
            <a:r>
              <a:rPr lang="en-US" sz="1400" dirty="0" err="1"/>
              <a:t>različite</a:t>
            </a:r>
            <a:r>
              <a:rPr lang="en-US" sz="1400" dirty="0"/>
              <a:t> </a:t>
            </a:r>
            <a:r>
              <a:rPr lang="en-US" sz="1400" dirty="0" err="1"/>
              <a:t>vidove</a:t>
            </a:r>
            <a:r>
              <a:rPr lang="en-US" sz="1400" dirty="0"/>
              <a:t> </a:t>
            </a:r>
            <a:r>
              <a:rPr lang="en-US" sz="1400" dirty="0" err="1"/>
              <a:t>prevoza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en-US" sz="1400" dirty="0"/>
              <a:t>Da li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rute</a:t>
            </a:r>
            <a:r>
              <a:rPr lang="en-US" sz="1400" dirty="0"/>
              <a:t> bez </a:t>
            </a:r>
            <a:r>
              <a:rPr lang="en-US" sz="1400" dirty="0" err="1"/>
              <a:t>stepenica</a:t>
            </a:r>
            <a:r>
              <a:rPr lang="en-US" sz="1400" dirty="0"/>
              <a:t> </a:t>
            </a:r>
            <a:r>
              <a:rPr lang="en-US" sz="1400" dirty="0" err="1"/>
              <a:t>jasno</a:t>
            </a:r>
            <a:r>
              <a:rPr lang="en-US" sz="1400" dirty="0"/>
              <a:t> </a:t>
            </a:r>
            <a:r>
              <a:rPr lang="en-US" sz="1400" dirty="0" err="1"/>
              <a:t>opisane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it-IT" sz="1400" dirty="0"/>
              <a:t>Da li su ulazi jasno označeni, uključujući i pristupačne alternative</a:t>
            </a:r>
            <a:r>
              <a:rPr lang="en-GB" sz="1400" dirty="0"/>
              <a:t>?</a:t>
            </a:r>
            <a:endParaRPr lang="en-US" sz="1400" dirty="0"/>
          </a:p>
          <a:p>
            <a:r>
              <a:rPr lang="en-GB" sz="1400" b="1" dirty="0"/>
              <a:t>KRETANJE I ORGANIZACIJA PROSTORA</a:t>
            </a:r>
            <a:endParaRPr lang="en-US" sz="1400" dirty="0"/>
          </a:p>
          <a:p>
            <a:pPr lvl="1"/>
            <a:r>
              <a:rPr lang="it-IT" sz="1400" dirty="0"/>
              <a:t>Da li su unutrašnje rute opisane realno i transparentno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it-IT" sz="1400" dirty="0"/>
              <a:t>Da li su navedene udaljenosti i okvirno vreme potrebno za kretanje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it-IT" sz="1400" dirty="0"/>
              <a:t>Da li su označena mesta za odmor ili zone za sedenje</a:t>
            </a:r>
            <a:r>
              <a:rPr lang="en-GB" sz="1400" dirty="0"/>
              <a:t>?</a:t>
            </a:r>
            <a:endParaRPr lang="en-US" sz="1400" dirty="0"/>
          </a:p>
          <a:p>
            <a:endParaRPr lang="en-US" sz="15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2A4E6-D59A-EA3F-5B2D-02872DF933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GB" sz="1400" b="1" dirty="0"/>
              <a:t>SADRŽAJI I USLUGE</a:t>
            </a:r>
            <a:endParaRPr lang="en-US" sz="1400" dirty="0"/>
          </a:p>
          <a:p>
            <a:pPr lvl="1"/>
            <a:r>
              <a:rPr lang="en-US" sz="1400" dirty="0" err="1"/>
              <a:t>Toaleti</a:t>
            </a:r>
            <a:r>
              <a:rPr lang="en-US" sz="1400" dirty="0"/>
              <a:t> (</a:t>
            </a:r>
            <a:r>
              <a:rPr lang="en-US" sz="1400" dirty="0" err="1"/>
              <a:t>lokacija</a:t>
            </a:r>
            <a:r>
              <a:rPr lang="en-US" sz="1400" dirty="0"/>
              <a:t>, </a:t>
            </a:r>
            <a:r>
              <a:rPr lang="en-US" sz="1400" dirty="0" err="1"/>
              <a:t>dimenzije</a:t>
            </a:r>
            <a:r>
              <a:rPr lang="en-US" sz="1400" dirty="0"/>
              <a:t>, </a:t>
            </a:r>
            <a:r>
              <a:rPr lang="en-US" sz="1400" dirty="0" err="1"/>
              <a:t>opremljenost</a:t>
            </a:r>
            <a:r>
              <a:rPr lang="en-GB" sz="1400" dirty="0"/>
              <a:t>)</a:t>
            </a:r>
            <a:endParaRPr lang="en-US" sz="1400" dirty="0"/>
          </a:p>
          <a:p>
            <a:pPr lvl="1"/>
            <a:r>
              <a:rPr lang="en-US" sz="1400" dirty="0" err="1"/>
              <a:t>Dostupna</a:t>
            </a:r>
            <a:r>
              <a:rPr lang="en-US" sz="1400" dirty="0"/>
              <a:t> </a:t>
            </a:r>
            <a:r>
              <a:rPr lang="en-US" sz="1400" dirty="0" err="1"/>
              <a:t>mesta</a:t>
            </a:r>
            <a:r>
              <a:rPr lang="en-US" sz="1400" dirty="0"/>
              <a:t> za </a:t>
            </a:r>
            <a:r>
              <a:rPr lang="en-US" sz="1400" dirty="0" err="1"/>
              <a:t>sedenje</a:t>
            </a:r>
            <a:endParaRPr lang="en-US" sz="1400" dirty="0"/>
          </a:p>
          <a:p>
            <a:pPr lvl="1"/>
            <a:r>
              <a:rPr lang="it-IT" sz="1400" dirty="0"/>
              <a:t>Mirni prostori ili zone sa smanjenim senzornim stimulansima</a:t>
            </a:r>
            <a:endParaRPr lang="en-US" sz="1400" dirty="0"/>
          </a:p>
          <a:p>
            <a:pPr lvl="1"/>
            <a:r>
              <a:rPr lang="it-IT" sz="1400" dirty="0"/>
              <a:t>Da li su psi pomagači dozvoljeni ili ne</a:t>
            </a:r>
            <a:endParaRPr lang="en-US" sz="1400" dirty="0"/>
          </a:p>
          <a:p>
            <a:r>
              <a:rPr lang="en-GB" sz="1400" b="1" dirty="0"/>
              <a:t>ISKUSTVO POSETE I TUMAČENJE SADRŽAJA</a:t>
            </a:r>
            <a:endParaRPr lang="en-US" sz="1400" dirty="0"/>
          </a:p>
          <a:p>
            <a:pPr lvl="1"/>
            <a:r>
              <a:rPr lang="it-IT" sz="1400" dirty="0"/>
              <a:t>Da li su obilasci vođeni, samostalni ili kombinovani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it-IT" sz="1400" dirty="0"/>
              <a:t>Da li su dostupni alternativni formati (audio, tekstualni, taktilni, vizuelni</a:t>
            </a:r>
            <a:r>
              <a:rPr lang="en-GB" sz="1400" dirty="0"/>
              <a:t>)?</a:t>
            </a:r>
            <a:endParaRPr lang="en-US" sz="1400" dirty="0"/>
          </a:p>
          <a:p>
            <a:pPr lvl="1"/>
            <a:r>
              <a:rPr lang="en-US" sz="1400" dirty="0"/>
              <a:t>Da li </a:t>
            </a:r>
            <a:r>
              <a:rPr lang="en-US" sz="1400" dirty="0" err="1"/>
              <a:t>posetioci</a:t>
            </a:r>
            <a:r>
              <a:rPr lang="en-US" sz="1400" dirty="0"/>
              <a:t> </a:t>
            </a:r>
            <a:r>
              <a:rPr lang="en-US" sz="1400" dirty="0" err="1"/>
              <a:t>mogu</a:t>
            </a:r>
            <a:r>
              <a:rPr lang="en-US" sz="1400" dirty="0"/>
              <a:t> da </a:t>
            </a:r>
            <a:r>
              <a:rPr lang="en-US" sz="1400" dirty="0" err="1"/>
              <a:t>napuste</a:t>
            </a:r>
            <a:r>
              <a:rPr lang="en-US" sz="1400" dirty="0"/>
              <a:t> </a:t>
            </a:r>
            <a:r>
              <a:rPr lang="en-US" sz="1400" dirty="0" err="1"/>
              <a:t>aktivnosti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kasnije</a:t>
            </a:r>
            <a:r>
              <a:rPr lang="en-US" sz="1400" dirty="0"/>
              <a:t> </a:t>
            </a:r>
            <a:r>
              <a:rPr lang="en-US" sz="1400" dirty="0" err="1"/>
              <a:t>im</a:t>
            </a:r>
            <a:r>
              <a:rPr lang="en-US" sz="1400" dirty="0"/>
              <a:t> se </a:t>
            </a:r>
            <a:r>
              <a:rPr lang="en-US" sz="1400" dirty="0" err="1"/>
              <a:t>ponovo</a:t>
            </a:r>
            <a:r>
              <a:rPr lang="en-US" sz="1400" dirty="0"/>
              <a:t> </a:t>
            </a:r>
            <a:r>
              <a:rPr lang="en-US" sz="1400" dirty="0" err="1"/>
              <a:t>priključe</a:t>
            </a:r>
            <a:r>
              <a:rPr lang="en-GB" sz="1400" dirty="0"/>
              <a:t>?</a:t>
            </a:r>
            <a:endParaRPr lang="en-US" sz="1400" dirty="0"/>
          </a:p>
          <a:p>
            <a:r>
              <a:rPr lang="en-GB" sz="1400" b="1" dirty="0"/>
              <a:t>OGRANIČENJA</a:t>
            </a:r>
            <a:endParaRPr lang="en-US" sz="1400" dirty="0"/>
          </a:p>
          <a:p>
            <a:pPr lvl="1"/>
            <a:r>
              <a:rPr lang="it-IT" sz="1400" dirty="0"/>
              <a:t>Da li su eventualne prepreke ili ograničenja jasno objašnjeni</a:t>
            </a:r>
            <a:r>
              <a:rPr lang="en-GB" sz="1400" dirty="0"/>
              <a:t>?</a:t>
            </a:r>
            <a:endParaRPr lang="en-US" sz="1400" dirty="0"/>
          </a:p>
          <a:p>
            <a:pPr lvl="1"/>
            <a:r>
              <a:rPr lang="en-US" sz="1400" dirty="0"/>
              <a:t>Da li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informacije</a:t>
            </a:r>
            <a:r>
              <a:rPr lang="en-US" sz="1400" dirty="0"/>
              <a:t> </a:t>
            </a:r>
            <a:r>
              <a:rPr lang="en-US" sz="1400" dirty="0" err="1"/>
              <a:t>napisane</a:t>
            </a:r>
            <a:r>
              <a:rPr lang="en-US" sz="1400" dirty="0"/>
              <a:t> </a:t>
            </a:r>
            <a:r>
              <a:rPr lang="en-US" sz="1400" dirty="0" err="1"/>
              <a:t>otvoreno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bez </a:t>
            </a:r>
            <a:r>
              <a:rPr lang="en-US" sz="1400" dirty="0" err="1"/>
              <a:t>opravdavanja</a:t>
            </a:r>
            <a:r>
              <a:rPr lang="en-US" sz="1400" dirty="0"/>
              <a:t> </a:t>
            </a:r>
            <a:r>
              <a:rPr lang="en-US" sz="1400" dirty="0" err="1"/>
              <a:t>ili</a:t>
            </a:r>
            <a:r>
              <a:rPr lang="en-US" sz="1400" dirty="0"/>
              <a:t> </a:t>
            </a:r>
            <a:r>
              <a:rPr lang="en-US" sz="1400" dirty="0" err="1"/>
              <a:t>odbrambenog</a:t>
            </a:r>
            <a:r>
              <a:rPr lang="en-US" sz="1400" dirty="0"/>
              <a:t> </a:t>
            </a:r>
            <a:r>
              <a:rPr lang="en-US" sz="1400" dirty="0" err="1"/>
              <a:t>tona</a:t>
            </a:r>
            <a:r>
              <a:rPr lang="en-GB" sz="1400" dirty="0"/>
              <a:t>?</a:t>
            </a:r>
            <a:endParaRPr lang="en-US" sz="1400" dirty="0"/>
          </a:p>
          <a:p>
            <a:pPr marL="0" indent="0"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24715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6646"/>
          </a:xfrm>
        </p:spPr>
        <p:txBody>
          <a:bodyPr>
            <a:normAutofit fontScale="925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Pristupačnost</a:t>
            </a:r>
            <a:r>
              <a:rPr lang="en-GB" sz="2400" b="1" dirty="0"/>
              <a:t> je </a:t>
            </a:r>
            <a:r>
              <a:rPr lang="en-GB" sz="2400" b="1" dirty="0" err="1"/>
              <a:t>vrednost</a:t>
            </a:r>
            <a:r>
              <a:rPr lang="en-GB" sz="2400" b="1" dirty="0"/>
              <a:t> </a:t>
            </a:r>
            <a:r>
              <a:rPr lang="en-GB" sz="2400" b="1" dirty="0" err="1"/>
              <a:t>koju</a:t>
            </a:r>
            <a:r>
              <a:rPr lang="en-GB" sz="2400" b="1" dirty="0"/>
              <a:t> </a:t>
            </a:r>
            <a:r>
              <a:rPr lang="en-GB" sz="2400" b="1" dirty="0" err="1"/>
              <a:t>treba</a:t>
            </a:r>
            <a:r>
              <a:rPr lang="en-GB" sz="2400" b="1" dirty="0"/>
              <a:t> </a:t>
            </a:r>
            <a:r>
              <a:rPr lang="en-GB" sz="2400" b="1" dirty="0" err="1"/>
              <a:t>promovisati</a:t>
            </a:r>
            <a:r>
              <a:rPr lang="en-GB" sz="2400" b="1" dirty="0"/>
              <a:t>, a ne </a:t>
            </a:r>
            <a:r>
              <a:rPr lang="en-GB" sz="2400" b="1" dirty="0" err="1"/>
              <a:t>nešto</a:t>
            </a:r>
            <a:r>
              <a:rPr lang="en-GB" sz="2400" b="1" dirty="0"/>
              <a:t> </a:t>
            </a:r>
            <a:r>
              <a:rPr lang="en-GB" sz="2400" b="1" dirty="0" err="1"/>
              <a:t>što</a:t>
            </a:r>
            <a:r>
              <a:rPr lang="en-GB" sz="2400" b="1" dirty="0"/>
              <a:t> </a:t>
            </a:r>
            <a:r>
              <a:rPr lang="en-GB" sz="2400" b="1" dirty="0" err="1"/>
              <a:t>treba</a:t>
            </a:r>
            <a:r>
              <a:rPr lang="en-GB" sz="2400" b="1" dirty="0"/>
              <a:t> </a:t>
            </a:r>
            <a:r>
              <a:rPr lang="en-GB" sz="2400" b="1" dirty="0" err="1"/>
              <a:t>skrivati</a:t>
            </a:r>
            <a:r>
              <a:rPr lang="en-GB" sz="2400" b="1" dirty="0"/>
              <a:t>.</a:t>
            </a:r>
            <a:r>
              <a:rPr lang="en-GB" sz="2400" dirty="0"/>
              <a:t> 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 err="1"/>
              <a:t>Razvijte</a:t>
            </a:r>
            <a:r>
              <a:rPr lang="en-US" sz="2400" dirty="0"/>
              <a:t> </a:t>
            </a:r>
            <a:r>
              <a:rPr lang="en-US" sz="2400" dirty="0" err="1"/>
              <a:t>snažnu</a:t>
            </a:r>
            <a:r>
              <a:rPr lang="en-US" sz="2400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inkluzivnu</a:t>
            </a:r>
            <a:r>
              <a:rPr lang="en-US" sz="2400" b="1" dirty="0"/>
              <a:t> </a:t>
            </a:r>
            <a:r>
              <a:rPr lang="en-US" sz="2400" b="1" dirty="0" err="1"/>
              <a:t>poruku</a:t>
            </a:r>
            <a:r>
              <a:rPr lang="en-US" sz="2400" b="1" dirty="0"/>
              <a:t> </a:t>
            </a:r>
            <a:r>
              <a:rPr lang="en-US" sz="2400" b="1" dirty="0" err="1"/>
              <a:t>brenda</a:t>
            </a:r>
            <a:r>
              <a:rPr lang="en-GB" sz="2400" b="1" dirty="0"/>
              <a:t>.</a:t>
            </a:r>
            <a:endParaRPr lang="en-GB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 err="1"/>
              <a:t>Kreirajte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distribuirajte</a:t>
            </a:r>
            <a:r>
              <a:rPr lang="en-US" sz="2400" b="1" dirty="0"/>
              <a:t> </a:t>
            </a:r>
            <a:r>
              <a:rPr lang="en-US" sz="2400" b="1" dirty="0" err="1"/>
              <a:t>detaljne</a:t>
            </a:r>
            <a:r>
              <a:rPr lang="en-US" sz="2400" b="1" dirty="0"/>
              <a:t> </a:t>
            </a:r>
            <a:r>
              <a:rPr lang="en-US" sz="2400" b="1" dirty="0" err="1"/>
              <a:t>informacije</a:t>
            </a:r>
            <a:r>
              <a:rPr lang="en-US" sz="2400" b="1" dirty="0"/>
              <a:t> o </a:t>
            </a:r>
            <a:r>
              <a:rPr lang="en-US" sz="2400" b="1" dirty="0" err="1"/>
              <a:t>pristupačnosti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vodiči</a:t>
            </a:r>
            <a:r>
              <a:rPr lang="en-US" sz="2400" dirty="0"/>
              <a:t>, </a:t>
            </a:r>
            <a:r>
              <a:rPr lang="en-US" sz="2400" dirty="0" err="1"/>
              <a:t>veb-stranice</a:t>
            </a:r>
            <a:r>
              <a:rPr lang="en-GB" sz="2400" dirty="0"/>
              <a:t>).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 err="1"/>
              <a:t>Koristite</a:t>
            </a:r>
            <a:r>
              <a:rPr lang="en-US" sz="2400" dirty="0"/>
              <a:t> </a:t>
            </a:r>
            <a:r>
              <a:rPr lang="en-US" sz="2400" dirty="0" err="1"/>
              <a:t>ciljane</a:t>
            </a:r>
            <a:r>
              <a:rPr lang="en-US" sz="2400" dirty="0"/>
              <a:t> </a:t>
            </a:r>
            <a:r>
              <a:rPr lang="en-US" sz="2400" b="1" dirty="0" err="1"/>
              <a:t>kanale</a:t>
            </a:r>
            <a:r>
              <a:rPr lang="en-US" sz="2400" b="1" dirty="0"/>
              <a:t> </a:t>
            </a:r>
            <a:r>
              <a:rPr lang="en-US" sz="2400" b="1" dirty="0" err="1"/>
              <a:t>komunikacije</a:t>
            </a:r>
            <a:endParaRPr lang="en-US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b="1" dirty="0" err="1"/>
              <a:t>Obezbedite</a:t>
            </a:r>
            <a:r>
              <a:rPr lang="en-US" sz="2400" b="1" dirty="0"/>
              <a:t> da</a:t>
            </a:r>
            <a:r>
              <a:rPr lang="en-US" sz="2400" dirty="0"/>
              <a:t> </a:t>
            </a:r>
            <a:r>
              <a:rPr lang="en-US" sz="2400" b="1" dirty="0" err="1"/>
              <a:t>svi</a:t>
            </a:r>
            <a:r>
              <a:rPr lang="en-US" sz="2400" dirty="0"/>
              <a:t> </a:t>
            </a:r>
            <a:r>
              <a:rPr lang="en-US" sz="2400" b="1" dirty="0" err="1"/>
              <a:t>marketinški</a:t>
            </a:r>
            <a:r>
              <a:rPr lang="en-US" sz="2400" b="1" dirty="0"/>
              <a:t> </a:t>
            </a:r>
            <a:r>
              <a:rPr lang="en-US" sz="2400" b="1" dirty="0" err="1"/>
              <a:t>materijali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platforme</a:t>
            </a:r>
            <a:r>
              <a:rPr lang="en-US" sz="2400" b="1" dirty="0"/>
              <a:t> </a:t>
            </a:r>
            <a:r>
              <a:rPr lang="en-US" sz="2400" b="1" dirty="0" err="1"/>
              <a:t>budu</a:t>
            </a:r>
            <a:r>
              <a:rPr lang="en-US" sz="2400" b="1" dirty="0"/>
              <a:t> </a:t>
            </a:r>
            <a:r>
              <a:rPr lang="en-US" sz="2400" b="1" dirty="0" err="1"/>
              <a:t>pristupačni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err="1"/>
              <a:t>Budite</a:t>
            </a:r>
            <a:r>
              <a:rPr lang="en-US" sz="2400" dirty="0"/>
              <a:t> </a:t>
            </a:r>
            <a:r>
              <a:rPr lang="en-US" sz="2400" dirty="0" err="1"/>
              <a:t>kreativni</a:t>
            </a:r>
            <a:r>
              <a:rPr lang="en-US" sz="2400" dirty="0"/>
              <a:t> u </a:t>
            </a:r>
            <a:r>
              <a:rPr lang="en-US" sz="2400" dirty="0" err="1"/>
              <a:t>marketingu</a:t>
            </a:r>
            <a:r>
              <a:rPr lang="en-US" sz="2400" dirty="0"/>
              <a:t> — </a:t>
            </a:r>
            <a:r>
              <a:rPr lang="en-US" sz="2400" b="1" dirty="0" err="1"/>
              <a:t>pripovedanje</a:t>
            </a:r>
            <a:r>
              <a:rPr lang="en-US" sz="2400" b="1" dirty="0"/>
              <a:t> </a:t>
            </a:r>
            <a:r>
              <a:rPr lang="en-US" sz="2400" b="1" dirty="0" err="1"/>
              <a:t>kroz</a:t>
            </a:r>
            <a:r>
              <a:rPr lang="en-US" sz="2400" b="1" dirty="0"/>
              <a:t> </a:t>
            </a:r>
            <a:r>
              <a:rPr lang="en-US" sz="2400" b="1" dirty="0" err="1"/>
              <a:t>priče</a:t>
            </a:r>
            <a:r>
              <a:rPr lang="en-US" sz="2400" b="1" dirty="0"/>
              <a:t>, </a:t>
            </a:r>
            <a:r>
              <a:rPr lang="en-US" sz="2400" b="1" dirty="0" err="1"/>
              <a:t>događaji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partnerstva</a:t>
            </a:r>
            <a:r>
              <a:rPr lang="en-US" sz="2400" b="1" dirty="0"/>
              <a:t> </a:t>
            </a:r>
            <a:r>
              <a:rPr lang="en-US" sz="2400" b="1" dirty="0" err="1"/>
              <a:t>mogu</a:t>
            </a:r>
            <a:r>
              <a:rPr lang="en-US" sz="2400" b="1" dirty="0"/>
              <a:t> </a:t>
            </a:r>
            <a:r>
              <a:rPr lang="en-US" sz="2400" b="1" dirty="0" err="1"/>
              <a:t>proširiti</a:t>
            </a:r>
            <a:r>
              <a:rPr lang="en-US" sz="2400" b="1" dirty="0"/>
              <a:t> </a:t>
            </a:r>
            <a:r>
              <a:rPr lang="en-US" sz="2400" b="1" dirty="0" err="1"/>
              <a:t>vaš</a:t>
            </a:r>
            <a:r>
              <a:rPr lang="en-US" sz="2400" b="1" dirty="0"/>
              <a:t> </a:t>
            </a:r>
            <a:r>
              <a:rPr lang="en-US" sz="2400" b="1" dirty="0" err="1"/>
              <a:t>domet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van </a:t>
            </a:r>
            <a:r>
              <a:rPr lang="en-US" sz="2400" b="1" dirty="0" err="1"/>
              <a:t>tradicionalnih</a:t>
            </a:r>
            <a:r>
              <a:rPr lang="en-US" sz="2400" b="1" dirty="0"/>
              <a:t> </a:t>
            </a:r>
            <a:r>
              <a:rPr lang="en-US" sz="2400" b="1" dirty="0" err="1"/>
              <a:t>oblika</a:t>
            </a:r>
            <a:r>
              <a:rPr lang="en-US" sz="2400" b="1" dirty="0"/>
              <a:t> </a:t>
            </a:r>
            <a:r>
              <a:rPr lang="en-US" sz="2400" b="1" dirty="0" err="1"/>
              <a:t>oglašavanja</a:t>
            </a:r>
            <a:r>
              <a:rPr lang="en-GB" sz="2400" b="1" dirty="0"/>
              <a:t>.</a:t>
            </a:r>
            <a:endParaRPr lang="en-US" sz="2400" b="1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pl-PL" sz="2400" b="1" dirty="0"/>
              <a:t>Stavite akcenat na vidljivost i doslednost</a:t>
            </a:r>
            <a:r>
              <a:rPr lang="en-GB" sz="2400" b="1" dirty="0"/>
              <a:t>.</a:t>
            </a:r>
            <a:endParaRPr lang="en-US" sz="2400" b="1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sz="2400" dirty="0" err="1"/>
              <a:t>Budite</a:t>
            </a:r>
            <a:r>
              <a:rPr lang="en-US" sz="2400" dirty="0"/>
              <a:t> </a:t>
            </a:r>
            <a:r>
              <a:rPr lang="en-US" sz="2400" dirty="0" err="1"/>
              <a:t>autentični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iskreni</a:t>
            </a:r>
            <a:r>
              <a:rPr lang="en-US" sz="2400" dirty="0"/>
              <a:t> u </a:t>
            </a:r>
            <a:r>
              <a:rPr lang="en-US" sz="2400" dirty="0" err="1"/>
              <a:t>marketinškoj</a:t>
            </a:r>
            <a:r>
              <a:rPr lang="en-US" sz="2400" dirty="0"/>
              <a:t> </a:t>
            </a:r>
            <a:r>
              <a:rPr lang="en-US" sz="2400" dirty="0" err="1"/>
              <a:t>komunikaciji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Da li </a:t>
            </a:r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neka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?</a:t>
            </a:r>
          </a:p>
          <a:p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/>
              <a:t>iznenađujuće?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učenja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Do kraja Modula 6, učesnici će </a:t>
            </a:r>
            <a:r>
              <a:rPr lang="en-GB" dirty="0"/>
              <a:t>:</a:t>
            </a:r>
            <a:endParaRPr lang="en-US" dirty="0"/>
          </a:p>
          <a:p>
            <a:pPr lvl="1"/>
            <a:r>
              <a:rPr lang="en-US" dirty="0" err="1"/>
              <a:t>razumeti</a:t>
            </a:r>
            <a:r>
              <a:rPr lang="en-US" dirty="0"/>
              <a:t> </a:t>
            </a:r>
            <a:r>
              <a:rPr lang="en-US" b="1" dirty="0" err="1"/>
              <a:t>zašto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kako</a:t>
            </a:r>
            <a:r>
              <a:rPr lang="en-US" b="1" dirty="0"/>
              <a:t> </a:t>
            </a:r>
            <a:r>
              <a:rPr lang="en-US" b="1" dirty="0" err="1"/>
              <a:t>promovisati</a:t>
            </a:r>
            <a:r>
              <a:rPr lang="en-US" b="1" dirty="0"/>
              <a:t> </a:t>
            </a:r>
            <a:r>
              <a:rPr lang="en-US" b="1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ključnu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u </a:t>
            </a:r>
            <a:r>
              <a:rPr lang="en-US" dirty="0" err="1"/>
              <a:t>marketingu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US" dirty="0" err="1"/>
              <a:t>naučiti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da </a:t>
            </a:r>
            <a:r>
              <a:rPr lang="en-US" dirty="0" err="1"/>
              <a:t>razviju</a:t>
            </a:r>
            <a:r>
              <a:rPr lang="en-US" dirty="0"/>
              <a:t> </a:t>
            </a:r>
            <a:r>
              <a:rPr lang="en-US" b="1" dirty="0" err="1"/>
              <a:t>inkluzivne</a:t>
            </a:r>
            <a:r>
              <a:rPr lang="en-US" b="1" dirty="0"/>
              <a:t> </a:t>
            </a:r>
            <a:r>
              <a:rPr lang="en-US" b="1" dirty="0" err="1"/>
              <a:t>marketinške</a:t>
            </a:r>
            <a:r>
              <a:rPr lang="en-US" b="1" dirty="0"/>
              <a:t> </a:t>
            </a:r>
            <a:r>
              <a:rPr lang="en-US" b="1" dirty="0" err="1"/>
              <a:t>strategije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kampanje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pozitivan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privlačan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ističu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destinacije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US" dirty="0" err="1"/>
              <a:t>identifikovati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b="1" dirty="0" err="1"/>
              <a:t>brendiranja</a:t>
            </a:r>
            <a:r>
              <a:rPr lang="en-US" b="1" dirty="0"/>
              <a:t> </a:t>
            </a:r>
            <a:r>
              <a:rPr lang="en-US" b="1" dirty="0" err="1"/>
              <a:t>pristupačnog</a:t>
            </a:r>
            <a:r>
              <a:rPr lang="en-US" b="1" dirty="0"/>
              <a:t> </a:t>
            </a:r>
            <a:r>
              <a:rPr lang="en-US" b="1" dirty="0" err="1"/>
              <a:t>turizma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upotrebu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vizuelnih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, </a:t>
            </a:r>
            <a:r>
              <a:rPr lang="en-US" dirty="0" err="1"/>
              <a:t>poruka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naglašavaju</a:t>
            </a:r>
            <a:r>
              <a:rPr lang="en-US" dirty="0"/>
              <a:t> </a:t>
            </a:r>
            <a:r>
              <a:rPr lang="en-US" dirty="0" err="1"/>
              <a:t>dobrodošlicu</a:t>
            </a:r>
            <a:r>
              <a:rPr lang="en-US" dirty="0"/>
              <a:t> za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po </a:t>
            </a:r>
            <a:r>
              <a:rPr lang="en-US" dirty="0" err="1"/>
              <a:t>potrebi</a:t>
            </a:r>
            <a:r>
              <a:rPr lang="en-US" dirty="0"/>
              <a:t>, </a:t>
            </a:r>
            <a:r>
              <a:rPr lang="en-US" dirty="0" err="1"/>
              <a:t>pribavljanje</a:t>
            </a:r>
            <a:r>
              <a:rPr lang="en-US" dirty="0"/>
              <a:t> </a:t>
            </a:r>
            <a:r>
              <a:rPr lang="en-US" dirty="0" err="1"/>
              <a:t>sertifikata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oznaka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ukazuju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US" dirty="0" err="1"/>
              <a:t>planirati</a:t>
            </a:r>
            <a:r>
              <a:rPr lang="en-US" dirty="0"/>
              <a:t> </a:t>
            </a:r>
            <a:r>
              <a:rPr lang="en-US" b="1" dirty="0" err="1"/>
              <a:t>promociju</a:t>
            </a:r>
            <a:r>
              <a:rPr lang="en-US" b="1" dirty="0"/>
              <a:t> </a:t>
            </a:r>
            <a:r>
              <a:rPr lang="en-US" b="1" dirty="0" err="1"/>
              <a:t>kroz</a:t>
            </a:r>
            <a:r>
              <a:rPr lang="en-US" b="1" dirty="0"/>
              <a:t> </a:t>
            </a:r>
            <a:r>
              <a:rPr lang="en-US" b="1" dirty="0" err="1"/>
              <a:t>ciljane</a:t>
            </a:r>
            <a:r>
              <a:rPr lang="en-US" b="1" dirty="0"/>
              <a:t> </a:t>
            </a:r>
            <a:r>
              <a:rPr lang="en-US" b="1" dirty="0" err="1"/>
              <a:t>kanale</a:t>
            </a:r>
            <a:r>
              <a:rPr lang="en-US" b="1" dirty="0"/>
              <a:t> </a:t>
            </a:r>
            <a:r>
              <a:rPr lang="en-US" b="1" dirty="0" err="1"/>
              <a:t>komunikacije</a:t>
            </a:r>
            <a:r>
              <a:rPr lang="en-US" dirty="0"/>
              <a:t>: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mrežama</a:t>
            </a:r>
            <a:r>
              <a:rPr lang="en-US" dirty="0"/>
              <a:t> </a:t>
            </a:r>
            <a:r>
              <a:rPr lang="en-US" dirty="0" err="1"/>
              <a:t>zajednica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, </a:t>
            </a:r>
            <a:r>
              <a:rPr lang="en-US" dirty="0" err="1"/>
              <a:t>saradnju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saradnju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pl-PL" dirty="0"/>
              <a:t>organizacijama za promociju destinacija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turističkim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US" dirty="0" err="1"/>
              <a:t>upoznati</a:t>
            </a:r>
            <a:r>
              <a:rPr lang="en-US" dirty="0"/>
              <a:t> </a:t>
            </a:r>
            <a:r>
              <a:rPr lang="en-US" b="1" dirty="0" err="1"/>
              <a:t>dobre</a:t>
            </a:r>
            <a:r>
              <a:rPr lang="en-US" b="1" dirty="0"/>
              <a:t> </a:t>
            </a:r>
            <a:r>
              <a:rPr lang="en-US" b="1" dirty="0" err="1"/>
              <a:t>prakse</a:t>
            </a:r>
            <a:r>
              <a:rPr lang="en-US" b="1" dirty="0"/>
              <a:t> </a:t>
            </a:r>
            <a:r>
              <a:rPr lang="en-US" b="1" dirty="0" err="1"/>
              <a:t>inkluzivne</a:t>
            </a:r>
            <a:r>
              <a:rPr lang="en-US" b="1" dirty="0"/>
              <a:t> </a:t>
            </a:r>
            <a:r>
              <a:rPr lang="en-US" b="1" dirty="0" err="1"/>
              <a:t>komunikacije</a:t>
            </a:r>
            <a:r>
              <a:rPr lang="en-US" dirty="0"/>
              <a:t>: </a:t>
            </a:r>
            <a:r>
              <a:rPr lang="en-US" dirty="0" err="1"/>
              <a:t>obezbeđivanje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veb-sajtova</a:t>
            </a:r>
            <a:r>
              <a:rPr lang="en-US" dirty="0"/>
              <a:t>, </a:t>
            </a:r>
            <a:r>
              <a:rPr lang="en-US" dirty="0" err="1"/>
              <a:t>brošura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društvenih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primerenog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formata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US" b="1" dirty="0" err="1"/>
              <a:t>prepoznati</a:t>
            </a:r>
            <a:r>
              <a:rPr lang="en-US" b="1" dirty="0"/>
              <a:t> </a:t>
            </a:r>
            <a:r>
              <a:rPr lang="en-US" b="1" dirty="0" err="1"/>
              <a:t>značaj</a:t>
            </a:r>
            <a:r>
              <a:rPr lang="en-US" b="1" dirty="0"/>
              <a:t> </a:t>
            </a:r>
            <a:r>
              <a:rPr lang="en-US" b="1" dirty="0" err="1"/>
              <a:t>vidljivosti</a:t>
            </a:r>
            <a:r>
              <a:rPr lang="en-US" dirty="0"/>
              <a:t>: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predstaviti</a:t>
            </a:r>
            <a:r>
              <a:rPr lang="en-US" dirty="0"/>
              <a:t> </a:t>
            </a:r>
            <a:r>
              <a:rPr lang="en-US" dirty="0" err="1"/>
              <a:t>potencijalnim</a:t>
            </a:r>
            <a:r>
              <a:rPr lang="en-US" dirty="0"/>
              <a:t> </a:t>
            </a:r>
            <a:r>
              <a:rPr lang="en-US" dirty="0" err="1"/>
              <a:t>posetiocima</a:t>
            </a:r>
            <a:r>
              <a:rPr lang="en-US" dirty="0"/>
              <a:t>, </a:t>
            </a:r>
            <a:r>
              <a:rPr lang="en-US" dirty="0" err="1"/>
              <a:t>turističkim</a:t>
            </a:r>
            <a:r>
              <a:rPr lang="en-US" dirty="0"/>
              <a:t> </a:t>
            </a:r>
            <a:r>
              <a:rPr lang="en-US" dirty="0" err="1"/>
              <a:t>agencijama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široj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koristile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doprinele</a:t>
            </a:r>
            <a:r>
              <a:rPr lang="en-US" dirty="0"/>
              <a:t> </a:t>
            </a:r>
            <a:r>
              <a:rPr lang="en-US" dirty="0" err="1"/>
              <a:t>jačanju</a:t>
            </a:r>
            <a:r>
              <a:rPr lang="en-US" dirty="0"/>
              <a:t> </a:t>
            </a:r>
            <a:r>
              <a:rPr lang="en-US" dirty="0" err="1"/>
              <a:t>ugleda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tržišnog</a:t>
            </a:r>
            <a:r>
              <a:rPr lang="en-US" dirty="0"/>
              <a:t> </a:t>
            </a:r>
            <a:r>
              <a:rPr lang="en-US" dirty="0" err="1"/>
              <a:t>dometa</a:t>
            </a:r>
            <a:r>
              <a:rPr lang="en-US" dirty="0"/>
              <a:t> </a:t>
            </a:r>
            <a:r>
              <a:rPr lang="en-US" dirty="0" err="1"/>
              <a:t>lokaliteta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Argumenti</a:t>
            </a:r>
            <a:r>
              <a:rPr lang="en-US" dirty="0"/>
              <a:t> za </a:t>
            </a:r>
            <a:r>
              <a:rPr lang="en-US" dirty="0" err="1"/>
              <a:t>promociju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en-US" sz="3200" b="1" dirty="0" err="1"/>
              <a:t>Postoji</a:t>
            </a:r>
            <a:r>
              <a:rPr lang="en-US" sz="3200" b="1" dirty="0"/>
              <a:t> </a:t>
            </a:r>
            <a:r>
              <a:rPr lang="en-US" sz="3200" b="1" dirty="0" err="1"/>
              <a:t>potražnja</a:t>
            </a:r>
            <a:r>
              <a:rPr lang="en-US" sz="3200" dirty="0"/>
              <a:t>. </a:t>
            </a:r>
            <a:r>
              <a:rPr lang="en-US" sz="3200" dirty="0" err="1"/>
              <a:t>Više</a:t>
            </a:r>
            <a:r>
              <a:rPr lang="en-US" sz="3200" dirty="0"/>
              <a:t> od </a:t>
            </a:r>
            <a:r>
              <a:rPr lang="en-US" sz="3200" dirty="0" err="1"/>
              <a:t>milijardu</a:t>
            </a:r>
            <a:r>
              <a:rPr lang="en-US" sz="3200" dirty="0"/>
              <a:t> </a:t>
            </a:r>
            <a:r>
              <a:rPr lang="en-US" sz="3200" dirty="0" err="1"/>
              <a:t>ljudi</a:t>
            </a:r>
            <a:r>
              <a:rPr lang="en-US" sz="3200" dirty="0"/>
              <a:t> </a:t>
            </a:r>
            <a:r>
              <a:rPr lang="en-US" sz="3200" dirty="0" err="1"/>
              <a:t>širom</a:t>
            </a:r>
            <a:r>
              <a:rPr lang="en-US" sz="3200" dirty="0"/>
              <a:t> </a:t>
            </a:r>
            <a:r>
              <a:rPr lang="en-US" sz="3200" dirty="0" err="1"/>
              <a:t>sveta</a:t>
            </a:r>
            <a:r>
              <a:rPr lang="en-US" sz="3200" dirty="0"/>
              <a:t> </a:t>
            </a:r>
            <a:r>
              <a:rPr lang="en-US" sz="3200" dirty="0" err="1"/>
              <a:t>živi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nekim</a:t>
            </a:r>
            <a:r>
              <a:rPr lang="en-US" sz="3200" dirty="0"/>
              <a:t> </a:t>
            </a:r>
            <a:r>
              <a:rPr lang="en-US" sz="3200" dirty="0" err="1"/>
              <a:t>oblikom</a:t>
            </a:r>
            <a:r>
              <a:rPr lang="en-US" sz="3200" dirty="0"/>
              <a:t> </a:t>
            </a:r>
            <a:r>
              <a:rPr lang="en-US" sz="3200" dirty="0" err="1"/>
              <a:t>invaliditeta</a:t>
            </a:r>
            <a:r>
              <a:rPr lang="en-GB" sz="3200" dirty="0"/>
              <a:t> </a:t>
            </a:r>
          </a:p>
          <a:p>
            <a:pPr lvl="1"/>
            <a:r>
              <a:rPr lang="en-US" sz="3200" b="1" dirty="0" err="1"/>
              <a:t>Nedostatak</a:t>
            </a:r>
            <a:r>
              <a:rPr lang="en-US" sz="3200" b="1" dirty="0"/>
              <a:t> </a:t>
            </a:r>
            <a:r>
              <a:rPr lang="en-US" sz="3200" b="1" dirty="0" err="1"/>
              <a:t>informacija</a:t>
            </a:r>
            <a:r>
              <a:rPr lang="en-US" sz="3200" dirty="0"/>
              <a:t>. </a:t>
            </a:r>
            <a:r>
              <a:rPr lang="en-US" sz="3200" dirty="0" err="1"/>
              <a:t>Istraživanja</a:t>
            </a:r>
            <a:r>
              <a:rPr lang="en-US" sz="3200" dirty="0"/>
              <a:t> </a:t>
            </a:r>
            <a:r>
              <a:rPr lang="en-US" sz="3200" dirty="0" err="1"/>
              <a:t>često</a:t>
            </a:r>
            <a:r>
              <a:rPr lang="en-US" sz="3200" dirty="0"/>
              <a:t> </a:t>
            </a:r>
            <a:r>
              <a:rPr lang="en-US" sz="3200" dirty="0" err="1"/>
              <a:t>pokazuju</a:t>
            </a:r>
            <a:r>
              <a:rPr lang="en-US" sz="3200" dirty="0"/>
              <a:t> da je </a:t>
            </a:r>
            <a:r>
              <a:rPr lang="en-US" sz="3200" dirty="0" err="1"/>
              <a:t>jedna</a:t>
            </a:r>
            <a:r>
              <a:rPr lang="en-US" sz="3200" dirty="0"/>
              <a:t> od </a:t>
            </a:r>
            <a:r>
              <a:rPr lang="en-US" sz="3200" dirty="0" err="1"/>
              <a:t>najvećih</a:t>
            </a:r>
            <a:r>
              <a:rPr lang="en-US" sz="3200" dirty="0"/>
              <a:t> </a:t>
            </a:r>
            <a:r>
              <a:rPr lang="en-US" sz="3200" dirty="0" err="1"/>
              <a:t>prepreka</a:t>
            </a:r>
            <a:r>
              <a:rPr lang="en-US" sz="3200" dirty="0"/>
              <a:t> za </a:t>
            </a:r>
            <a:r>
              <a:rPr lang="en-US" sz="3200" dirty="0" err="1"/>
              <a:t>putnike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invaliditetom</a:t>
            </a:r>
            <a:r>
              <a:rPr lang="en-US" sz="3200" dirty="0"/>
              <a:t> </a:t>
            </a:r>
            <a:r>
              <a:rPr lang="en-US" sz="3200" dirty="0" err="1"/>
              <a:t>nedostatak</a:t>
            </a:r>
            <a:r>
              <a:rPr lang="en-US" sz="3200" dirty="0"/>
              <a:t> </a:t>
            </a:r>
            <a:r>
              <a:rPr lang="en-US" sz="3200" dirty="0" err="1"/>
              <a:t>informacija</a:t>
            </a:r>
            <a:r>
              <a:rPr lang="en-US" sz="3200" dirty="0"/>
              <a:t> o </a:t>
            </a:r>
            <a:r>
              <a:rPr lang="en-US" sz="3200" dirty="0" err="1"/>
              <a:t>pristupačnosti</a:t>
            </a:r>
            <a:r>
              <a:rPr lang="en-GB" sz="3200" dirty="0"/>
              <a:t> </a:t>
            </a:r>
          </a:p>
          <a:p>
            <a:pPr lvl="1"/>
            <a:r>
              <a:rPr lang="en-US" sz="3200" b="1" dirty="0" err="1"/>
              <a:t>Diferencijacija</a:t>
            </a:r>
            <a:r>
              <a:rPr lang="en-US" sz="3200" dirty="0"/>
              <a:t>. </a:t>
            </a:r>
            <a:r>
              <a:rPr lang="en-US" sz="3200" dirty="0" err="1"/>
              <a:t>Promovisanje</a:t>
            </a:r>
            <a:r>
              <a:rPr lang="en-US" sz="3200" dirty="0"/>
              <a:t> </a:t>
            </a:r>
            <a:r>
              <a:rPr lang="en-US" sz="3200" dirty="0" err="1"/>
              <a:t>pristupačnosti</a:t>
            </a:r>
            <a:r>
              <a:rPr lang="en-US" sz="3200" dirty="0"/>
              <a:t> </a:t>
            </a:r>
            <a:r>
              <a:rPr lang="en-US" sz="3200" dirty="0" err="1"/>
              <a:t>može</a:t>
            </a:r>
            <a:r>
              <a:rPr lang="en-US" sz="3200" dirty="0"/>
              <a:t> </a:t>
            </a:r>
            <a:r>
              <a:rPr lang="en-US" sz="3200" dirty="0" err="1"/>
              <a:t>izdvojiti</a:t>
            </a:r>
            <a:r>
              <a:rPr lang="en-US" sz="3200" dirty="0"/>
              <a:t> </a:t>
            </a:r>
            <a:r>
              <a:rPr lang="en-US" sz="3200" dirty="0" err="1"/>
              <a:t>destinaciju</a:t>
            </a:r>
            <a:r>
              <a:rPr lang="en-US" sz="3200" dirty="0"/>
              <a:t> u </a:t>
            </a:r>
            <a:r>
              <a:rPr lang="en-US" sz="3200" dirty="0" err="1"/>
              <a:t>odnosu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druge</a:t>
            </a:r>
            <a:r>
              <a:rPr lang="en-GB" sz="3200" dirty="0"/>
              <a:t>. </a:t>
            </a:r>
          </a:p>
          <a:p>
            <a:pPr lvl="1"/>
            <a:r>
              <a:rPr lang="en-US" sz="3200" b="1" dirty="0" err="1"/>
              <a:t>Društvena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etička</a:t>
            </a:r>
            <a:r>
              <a:rPr lang="en-US" sz="3200" b="1" dirty="0"/>
              <a:t> </a:t>
            </a:r>
            <a:r>
              <a:rPr lang="en-US" sz="3200" b="1" dirty="0" err="1"/>
              <a:t>odgovornost</a:t>
            </a:r>
            <a:r>
              <a:rPr lang="en-US" sz="3200" dirty="0"/>
              <a:t>. </a:t>
            </a:r>
            <a:r>
              <a:rPr lang="en-US" sz="3200" dirty="0" err="1"/>
              <a:t>Promovisanje</a:t>
            </a:r>
            <a:r>
              <a:rPr lang="en-US" sz="3200" dirty="0"/>
              <a:t> </a:t>
            </a:r>
            <a:r>
              <a:rPr lang="en-US" sz="3200" dirty="0" err="1"/>
              <a:t>pristupačnosti</a:t>
            </a:r>
            <a:r>
              <a:rPr lang="en-US" sz="3200" dirty="0"/>
              <a:t> </a:t>
            </a:r>
            <a:r>
              <a:rPr lang="en-US" sz="3200" dirty="0" err="1"/>
              <a:t>nije</a:t>
            </a:r>
            <a:r>
              <a:rPr lang="en-US" sz="3200" dirty="0"/>
              <a:t> </a:t>
            </a:r>
            <a:r>
              <a:rPr lang="en-US" sz="3200" dirty="0" err="1"/>
              <a:t>samo</a:t>
            </a:r>
            <a:r>
              <a:rPr lang="en-US" sz="3200" dirty="0"/>
              <a:t> </a:t>
            </a:r>
            <a:r>
              <a:rPr lang="en-US" sz="3200" dirty="0" err="1"/>
              <a:t>poslovno</a:t>
            </a:r>
            <a:r>
              <a:rPr lang="en-US" sz="3200" dirty="0"/>
              <a:t> </a:t>
            </a:r>
            <a:r>
              <a:rPr lang="en-US" sz="3200" dirty="0" err="1"/>
              <a:t>opravdano</a:t>
            </a:r>
            <a:r>
              <a:rPr lang="en-US" sz="3200" dirty="0"/>
              <a:t>, </a:t>
            </a:r>
            <a:r>
              <a:rPr lang="en-US" sz="3200" dirty="0" err="1"/>
              <a:t>već</a:t>
            </a:r>
            <a:r>
              <a:rPr lang="en-US" sz="3200" dirty="0"/>
              <a:t> je </a:t>
            </a:r>
            <a:r>
              <a:rPr lang="en-US" sz="3200" dirty="0" err="1"/>
              <a:t>usklađeno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vrednostima</a:t>
            </a:r>
            <a:r>
              <a:rPr lang="en-US" sz="3200" dirty="0"/>
              <a:t> </a:t>
            </a:r>
            <a:r>
              <a:rPr lang="en-US" sz="3200" dirty="0" err="1"/>
              <a:t>socijalne</a:t>
            </a:r>
            <a:r>
              <a:rPr lang="en-US" sz="3200" dirty="0"/>
              <a:t> </a:t>
            </a:r>
            <a:r>
              <a:rPr lang="en-US" sz="3200" dirty="0" err="1"/>
              <a:t>inkluzije</a:t>
            </a:r>
            <a:r>
              <a:rPr lang="en-GB" sz="3200" dirty="0"/>
              <a:t>.</a:t>
            </a:r>
          </a:p>
          <a:p>
            <a:pPr lvl="1"/>
            <a:r>
              <a:rPr lang="en-US" sz="3200" b="1" dirty="0" err="1"/>
              <a:t>Nedovoljno</a:t>
            </a:r>
            <a:r>
              <a:rPr lang="en-US" sz="3200" b="1" dirty="0"/>
              <a:t> </a:t>
            </a:r>
            <a:r>
              <a:rPr lang="en-US" sz="3200" b="1" dirty="0" err="1"/>
              <a:t>iskorišćene</a:t>
            </a:r>
            <a:r>
              <a:rPr lang="en-US" sz="3200" b="1" dirty="0"/>
              <a:t> </a:t>
            </a:r>
            <a:r>
              <a:rPr lang="en-US" sz="3200" b="1" dirty="0" err="1"/>
              <a:t>investicije</a:t>
            </a:r>
            <a:r>
              <a:rPr lang="en-US" sz="3200" dirty="0"/>
              <a:t>. Ako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</a:t>
            </a:r>
            <a:r>
              <a:rPr lang="en-US" sz="3200" dirty="0" err="1"/>
              <a:t>već</a:t>
            </a:r>
            <a:r>
              <a:rPr lang="en-US" sz="3200" dirty="0"/>
              <a:t> </a:t>
            </a:r>
            <a:r>
              <a:rPr lang="en-US" sz="3200" dirty="0" err="1"/>
              <a:t>uložena</a:t>
            </a:r>
            <a:r>
              <a:rPr lang="en-US" sz="3200" dirty="0"/>
              <a:t> u </a:t>
            </a:r>
            <a:r>
              <a:rPr lang="en-US" sz="3200" dirty="0" err="1"/>
              <a:t>unapređenja</a:t>
            </a:r>
            <a:r>
              <a:rPr lang="en-US" sz="3200" dirty="0"/>
              <a:t>, </a:t>
            </a:r>
            <a:r>
              <a:rPr lang="en-US" sz="3200" dirty="0" err="1"/>
              <a:t>potrebno</a:t>
            </a:r>
            <a:r>
              <a:rPr lang="en-US" sz="3200" dirty="0"/>
              <a:t> je </a:t>
            </a:r>
            <a:r>
              <a:rPr lang="en-US" sz="3200" dirty="0" err="1"/>
              <a:t>maksimalno</a:t>
            </a:r>
            <a:r>
              <a:rPr lang="en-US" sz="3200" dirty="0"/>
              <a:t> </a:t>
            </a:r>
            <a:r>
              <a:rPr lang="en-US" sz="3200" dirty="0" err="1"/>
              <a:t>iskoristiti</a:t>
            </a:r>
            <a:r>
              <a:rPr lang="en-US" sz="3200" dirty="0"/>
              <a:t> </a:t>
            </a:r>
            <a:r>
              <a:rPr lang="en-US" sz="3200" dirty="0" err="1"/>
              <a:t>njihov</a:t>
            </a:r>
            <a:r>
              <a:rPr lang="en-US" sz="3200" dirty="0"/>
              <a:t> </a:t>
            </a:r>
            <a:r>
              <a:rPr lang="en-US" sz="3200" dirty="0" err="1"/>
              <a:t>povraćaj</a:t>
            </a:r>
            <a:r>
              <a:rPr lang="en-US" sz="3200" dirty="0"/>
              <a:t> </a:t>
            </a:r>
            <a:r>
              <a:rPr lang="en-US" sz="3200" dirty="0" err="1"/>
              <a:t>ulaganja</a:t>
            </a:r>
            <a:r>
              <a:rPr lang="en-US" sz="3200" dirty="0"/>
              <a:t> (ROI) </a:t>
            </a:r>
            <a:r>
              <a:rPr lang="en-US" sz="3200" dirty="0" err="1"/>
              <a:t>tako</a:t>
            </a:r>
            <a:r>
              <a:rPr lang="en-US" sz="3200" dirty="0"/>
              <a:t> </a:t>
            </a:r>
            <a:r>
              <a:rPr lang="en-US" sz="3200" dirty="0" err="1"/>
              <a:t>što</a:t>
            </a:r>
            <a:r>
              <a:rPr lang="en-US" sz="3200" dirty="0"/>
              <a:t> </a:t>
            </a:r>
            <a:r>
              <a:rPr lang="en-US" sz="3200" dirty="0" err="1"/>
              <a:t>će</a:t>
            </a:r>
            <a:r>
              <a:rPr lang="en-US" sz="3200" dirty="0"/>
              <a:t> se </a:t>
            </a:r>
            <a:r>
              <a:rPr lang="en-US" sz="3200" dirty="0" err="1"/>
              <a:t>obezbediti</a:t>
            </a:r>
            <a:r>
              <a:rPr lang="en-US" sz="3200" dirty="0"/>
              <a:t> da ta </a:t>
            </a:r>
            <a:r>
              <a:rPr lang="en-US" sz="3200" dirty="0" err="1"/>
              <a:t>unapređenja</a:t>
            </a:r>
            <a:r>
              <a:rPr lang="en-US" sz="3200" dirty="0"/>
              <a:t> </a:t>
            </a:r>
            <a:r>
              <a:rPr lang="en-US" sz="3200" dirty="0" err="1"/>
              <a:t>budu</a:t>
            </a:r>
            <a:r>
              <a:rPr lang="en-US" sz="3200" dirty="0"/>
              <a:t> </a:t>
            </a:r>
            <a:r>
              <a:rPr lang="en-US" sz="3200" dirty="0" err="1"/>
              <a:t>korišćena</a:t>
            </a:r>
            <a:r>
              <a:rPr lang="en-GB" sz="3200" dirty="0"/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75271-B8BF-74B2-84C3-E341D2301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Brendiranje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poruke</a:t>
            </a:r>
            <a:r>
              <a:rPr lang="en-US" dirty="0"/>
              <a:t> </a:t>
            </a:r>
            <a:r>
              <a:rPr lang="en-US" dirty="0" err="1"/>
              <a:t>pristupačnog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2B5FE-B954-D7D1-ECF2-6D9BEE2D2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GB" sz="2800" b="1" dirty="0" err="1"/>
              <a:t>Vizuelni</a:t>
            </a:r>
            <a:r>
              <a:rPr lang="en-GB" sz="2800" b="1" dirty="0"/>
              <a:t> </a:t>
            </a:r>
            <a:r>
              <a:rPr lang="en-GB" sz="2800" b="1" dirty="0" err="1"/>
              <a:t>prikaz</a:t>
            </a:r>
            <a:r>
              <a:rPr lang="en-GB" sz="2800" b="1" dirty="0"/>
              <a:t> - </a:t>
            </a:r>
            <a:r>
              <a:rPr lang="en-US" sz="2800" dirty="0" err="1"/>
              <a:t>uključivanje</a:t>
            </a:r>
            <a:r>
              <a:rPr lang="en-US" sz="2800" dirty="0"/>
              <a:t> </a:t>
            </a:r>
            <a:r>
              <a:rPr lang="en-US" sz="2800" dirty="0" err="1"/>
              <a:t>fotografija</a:t>
            </a:r>
            <a:r>
              <a:rPr lang="en-US" sz="2800" dirty="0"/>
              <a:t> </a:t>
            </a:r>
            <a:r>
              <a:rPr lang="en-US" sz="2800" dirty="0" err="1"/>
              <a:t>osoba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invaliditetom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koriste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uživaju</a:t>
            </a:r>
            <a:r>
              <a:rPr lang="en-US" sz="2800" dirty="0"/>
              <a:t> u </a:t>
            </a:r>
            <a:r>
              <a:rPr lang="en-US" sz="2800" dirty="0" err="1"/>
              <a:t>sadržajima</a:t>
            </a:r>
            <a:r>
              <a:rPr lang="en-US" sz="2800" dirty="0"/>
              <a:t> </a:t>
            </a:r>
            <a:r>
              <a:rPr lang="en-US" sz="2800" dirty="0" err="1"/>
              <a:t>lokaliteta</a:t>
            </a:r>
            <a:r>
              <a:rPr lang="en-US" sz="2800" dirty="0"/>
              <a:t> </a:t>
            </a:r>
            <a:r>
              <a:rPr lang="en-US" sz="2800" dirty="0" err="1"/>
              <a:t>šalje</a:t>
            </a:r>
            <a:r>
              <a:rPr lang="en-US" sz="2800" dirty="0"/>
              <a:t> </a:t>
            </a:r>
            <a:r>
              <a:rPr lang="en-US" sz="2800" dirty="0" err="1"/>
              <a:t>snažnu</a:t>
            </a:r>
            <a:r>
              <a:rPr lang="en-US" sz="2800" dirty="0"/>
              <a:t> </a:t>
            </a:r>
            <a:r>
              <a:rPr lang="en-US" sz="2800" dirty="0" err="1"/>
              <a:t>poruku</a:t>
            </a:r>
            <a:r>
              <a:rPr lang="en-GB" sz="2800" dirty="0"/>
              <a:t>.</a:t>
            </a:r>
          </a:p>
          <a:p>
            <a:pPr lvl="1"/>
            <a:r>
              <a:rPr lang="en-US" sz="2800" b="1" dirty="0"/>
              <a:t>Jezik</a:t>
            </a:r>
            <a:r>
              <a:rPr lang="en-US" sz="2800" dirty="0"/>
              <a:t> – </a:t>
            </a:r>
            <a:r>
              <a:rPr lang="en-US" sz="2800" dirty="0" err="1"/>
              <a:t>koristite</a:t>
            </a:r>
            <a:r>
              <a:rPr lang="en-US" sz="2800" dirty="0"/>
              <a:t> </a:t>
            </a:r>
            <a:r>
              <a:rPr lang="en-US" sz="2800" dirty="0" err="1"/>
              <a:t>inkluzivan</a:t>
            </a:r>
            <a:r>
              <a:rPr lang="en-US" sz="2800" dirty="0"/>
              <a:t> </a:t>
            </a:r>
            <a:r>
              <a:rPr lang="en-US" sz="2800" dirty="0" err="1"/>
              <a:t>jezik</a:t>
            </a:r>
            <a:r>
              <a:rPr lang="en-US" sz="2800" dirty="0"/>
              <a:t> koji </a:t>
            </a:r>
            <a:r>
              <a:rPr lang="en-US" sz="2800" dirty="0" err="1"/>
              <a:t>stavlja</a:t>
            </a:r>
            <a:r>
              <a:rPr lang="en-US" sz="2800" dirty="0"/>
              <a:t> </a:t>
            </a:r>
            <a:r>
              <a:rPr lang="en-US" sz="2800" dirty="0" err="1"/>
              <a:t>osobu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prvo</a:t>
            </a:r>
            <a:r>
              <a:rPr lang="en-US" sz="2800" dirty="0"/>
              <a:t> mesto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terminologiju</a:t>
            </a:r>
            <a:r>
              <a:rPr lang="en-US" sz="2800" dirty="0"/>
              <a:t> </a:t>
            </a:r>
            <a:r>
              <a:rPr lang="en-US" sz="2800" dirty="0" err="1"/>
              <a:t>koju</a:t>
            </a:r>
            <a:r>
              <a:rPr lang="en-US" sz="2800" dirty="0"/>
              <a:t> </a:t>
            </a:r>
            <a:r>
              <a:rPr lang="en-US" sz="2800" dirty="0" err="1"/>
              <a:t>preferira</a:t>
            </a:r>
            <a:r>
              <a:rPr lang="en-US" sz="2800" dirty="0"/>
              <a:t>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zajednica</a:t>
            </a:r>
            <a:r>
              <a:rPr lang="en-GB" sz="2800" dirty="0"/>
              <a:t>. </a:t>
            </a:r>
            <a:endParaRPr lang="en-US" sz="2800" b="1" dirty="0"/>
          </a:p>
          <a:p>
            <a:pPr lvl="1"/>
            <a:r>
              <a:rPr lang="en-US" sz="2800" b="1" dirty="0"/>
              <a:t>Ton </a:t>
            </a:r>
            <a:r>
              <a:rPr lang="en-US" sz="2800" b="1" dirty="0" err="1"/>
              <a:t>komunikacije</a:t>
            </a:r>
            <a:r>
              <a:rPr lang="en-US" sz="2800" dirty="0"/>
              <a:t> – </a:t>
            </a:r>
            <a:r>
              <a:rPr lang="en-US" sz="2800" dirty="0" err="1"/>
              <a:t>neka</a:t>
            </a:r>
            <a:r>
              <a:rPr lang="en-US" sz="2800" dirty="0"/>
              <a:t> </a:t>
            </a:r>
            <a:r>
              <a:rPr lang="en-US" sz="2800" dirty="0" err="1"/>
              <a:t>bude</a:t>
            </a:r>
            <a:r>
              <a:rPr lang="en-US" sz="2800" dirty="0"/>
              <a:t> </a:t>
            </a:r>
            <a:r>
              <a:rPr lang="en-US" sz="2800" dirty="0" err="1"/>
              <a:t>pozitivan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zasnovan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činjenicama</a:t>
            </a:r>
            <a:r>
              <a:rPr lang="en-GB" sz="2800" dirty="0"/>
              <a:t>. </a:t>
            </a:r>
          </a:p>
          <a:p>
            <a:pPr lvl="1"/>
            <a:r>
              <a:rPr lang="en-US" sz="2800" b="1" dirty="0" err="1"/>
              <a:t>Sertifikati</a:t>
            </a:r>
            <a:r>
              <a:rPr lang="en-US" sz="2800" b="1" dirty="0"/>
              <a:t> / </a:t>
            </a:r>
            <a:r>
              <a:rPr lang="en-US" sz="2800" b="1" dirty="0" err="1"/>
              <a:t>oznake</a:t>
            </a:r>
            <a:r>
              <a:rPr lang="en-US" sz="2800" dirty="0"/>
              <a:t> – </a:t>
            </a:r>
            <a:r>
              <a:rPr lang="en-US" sz="2800" dirty="0" err="1"/>
              <a:t>ukoliko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dostupni</a:t>
            </a:r>
            <a:r>
              <a:rPr lang="en-US" sz="2800" dirty="0"/>
              <a:t>, </a:t>
            </a:r>
            <a:r>
              <a:rPr lang="en-US" sz="2800" dirty="0" err="1"/>
              <a:t>pribavljanje</a:t>
            </a:r>
            <a:r>
              <a:rPr lang="en-US" sz="2800" dirty="0"/>
              <a:t> </a:t>
            </a:r>
            <a:r>
              <a:rPr lang="en-US" sz="2800" dirty="0" err="1"/>
              <a:t>sertifikata</a:t>
            </a:r>
            <a:r>
              <a:rPr lang="en-US" sz="2800" dirty="0"/>
              <a:t> </a:t>
            </a:r>
            <a:r>
              <a:rPr lang="en-US" sz="2800" dirty="0" err="1"/>
              <a:t>pristupačnosti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korišćenje</a:t>
            </a:r>
            <a:r>
              <a:rPr lang="en-US" sz="2800" dirty="0"/>
              <a:t> </a:t>
            </a:r>
            <a:r>
              <a:rPr lang="en-US" sz="2800" dirty="0" err="1"/>
              <a:t>prepoznatljivih</a:t>
            </a:r>
            <a:r>
              <a:rPr lang="en-US" sz="2800" dirty="0"/>
              <a:t> </a:t>
            </a:r>
            <a:r>
              <a:rPr lang="en-US" sz="2800" dirty="0" err="1"/>
              <a:t>oznaka</a:t>
            </a:r>
            <a:r>
              <a:rPr lang="en-US" sz="2800" dirty="0"/>
              <a:t>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doprineti</a:t>
            </a:r>
            <a:r>
              <a:rPr lang="en-US" sz="2800" dirty="0"/>
              <a:t> </a:t>
            </a:r>
            <a:r>
              <a:rPr lang="en-US" sz="2800" dirty="0" err="1"/>
              <a:t>većem</a:t>
            </a:r>
            <a:r>
              <a:rPr lang="en-US" sz="2800" dirty="0"/>
              <a:t> </a:t>
            </a:r>
            <a:r>
              <a:rPr lang="en-US" sz="2800" dirty="0" err="1"/>
              <a:t>kredibilitetu</a:t>
            </a:r>
            <a:endParaRPr lang="en-GB" sz="2800" dirty="0"/>
          </a:p>
          <a:p>
            <a:pPr lvl="1"/>
            <a:r>
              <a:rPr lang="en-US" sz="2800" b="1" dirty="0" err="1"/>
              <a:t>Integracija</a:t>
            </a:r>
            <a:r>
              <a:rPr lang="en-US" sz="2800" dirty="0"/>
              <a:t> – </a:t>
            </a:r>
            <a:r>
              <a:rPr lang="en-US" sz="2800" dirty="0" err="1"/>
              <a:t>uključite</a:t>
            </a:r>
            <a:r>
              <a:rPr lang="en-US" sz="2800" dirty="0"/>
              <a:t> </a:t>
            </a:r>
            <a:r>
              <a:rPr lang="en-US" sz="2800" dirty="0" err="1"/>
              <a:t>pristupačnost</a:t>
            </a:r>
            <a:r>
              <a:rPr lang="en-US" sz="2800" dirty="0"/>
              <a:t> u </a:t>
            </a:r>
            <a:r>
              <a:rPr lang="en-US" sz="2800" dirty="0" err="1"/>
              <a:t>redovne</a:t>
            </a:r>
            <a:r>
              <a:rPr lang="en-US" sz="2800" dirty="0"/>
              <a:t> </a:t>
            </a:r>
            <a:r>
              <a:rPr lang="en-US" sz="2800" dirty="0" err="1"/>
              <a:t>marketinške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r>
              <a:rPr lang="en-US" sz="2800" dirty="0"/>
              <a:t>, a ne </a:t>
            </a:r>
            <a:r>
              <a:rPr lang="en-US" sz="2800" dirty="0" err="1"/>
              <a:t>samo</a:t>
            </a:r>
            <a:r>
              <a:rPr lang="en-US" sz="2800" dirty="0"/>
              <a:t> u </a:t>
            </a:r>
            <a:r>
              <a:rPr lang="en-US" sz="2800" dirty="0" err="1"/>
              <a:t>posebne</a:t>
            </a:r>
            <a:r>
              <a:rPr lang="en-US" sz="2800" dirty="0"/>
              <a:t> </a:t>
            </a:r>
            <a:r>
              <a:rPr lang="en-US" sz="2800" dirty="0" err="1"/>
              <a:t>komunikacione</a:t>
            </a:r>
            <a:r>
              <a:rPr lang="en-US" sz="2800" dirty="0"/>
              <a:t> </a:t>
            </a:r>
            <a:r>
              <a:rPr lang="en-US" sz="2800" dirty="0" err="1"/>
              <a:t>kanale</a:t>
            </a:r>
            <a:r>
              <a:rPr lang="en-GB" sz="2800" dirty="0"/>
              <a:t>. </a:t>
            </a:r>
          </a:p>
          <a:p>
            <a:pPr lvl="1"/>
            <a:r>
              <a:rPr lang="en-US" sz="2800" b="1" dirty="0" err="1"/>
              <a:t>Pripovedanje</a:t>
            </a:r>
            <a:r>
              <a:rPr lang="en-US" sz="2800" b="1" dirty="0"/>
              <a:t> </a:t>
            </a:r>
            <a:r>
              <a:rPr lang="en-US" sz="2800" b="1" dirty="0" err="1"/>
              <a:t>kroz</a:t>
            </a:r>
            <a:r>
              <a:rPr lang="en-US" sz="2800" b="1" dirty="0"/>
              <a:t> </a:t>
            </a:r>
            <a:r>
              <a:rPr lang="en-US" sz="2800" b="1" dirty="0" err="1"/>
              <a:t>priče</a:t>
            </a:r>
            <a:r>
              <a:rPr lang="en-US" sz="2800" dirty="0"/>
              <a:t> – </a:t>
            </a:r>
            <a:r>
              <a:rPr lang="en-US" sz="2800" dirty="0" err="1"/>
              <a:t>koristite</a:t>
            </a:r>
            <a:r>
              <a:rPr lang="en-US" sz="2800" dirty="0"/>
              <a:t> </a:t>
            </a:r>
            <a:r>
              <a:rPr lang="en-US" sz="2800" dirty="0" err="1"/>
              <a:t>iskustva</a:t>
            </a:r>
            <a:r>
              <a:rPr lang="en-US" sz="2800" dirty="0"/>
              <a:t> </a:t>
            </a:r>
            <a:r>
              <a:rPr lang="en-US" sz="2800" dirty="0" err="1"/>
              <a:t>korisnika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njihove</a:t>
            </a:r>
            <a:r>
              <a:rPr lang="en-US" sz="2800" dirty="0"/>
              <a:t> </a:t>
            </a:r>
            <a:r>
              <a:rPr lang="en-US" sz="2800" dirty="0" err="1"/>
              <a:t>priče</a:t>
            </a:r>
            <a:r>
              <a:rPr lang="en-US" sz="2800" dirty="0"/>
              <a:t> </a:t>
            </a:r>
            <a:r>
              <a:rPr lang="en-US" sz="2800" dirty="0" err="1"/>
              <a:t>kada</a:t>
            </a:r>
            <a:r>
              <a:rPr lang="en-US" sz="2800" dirty="0"/>
              <a:t> god je to </a:t>
            </a:r>
            <a:r>
              <a:rPr lang="en-US" sz="2800" dirty="0" err="1"/>
              <a:t>moguće</a:t>
            </a:r>
            <a:r>
              <a:rPr lang="en-GB" sz="2800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4056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45A9-57C3-E4AF-B897-80BEAB9E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vodiča</a:t>
            </a:r>
            <a:r>
              <a:rPr lang="en-US" dirty="0"/>
              <a:t> o </a:t>
            </a:r>
            <a:r>
              <a:rPr lang="en-US" dirty="0" err="1"/>
              <a:t>pristupačnosti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C3442-826F-9DA6-795F-0CAD647BD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sz="3200" dirty="0" err="1"/>
              <a:t>Informacije</a:t>
            </a:r>
            <a:r>
              <a:rPr lang="en-US" sz="3200" dirty="0"/>
              <a:t> o </a:t>
            </a:r>
            <a:r>
              <a:rPr lang="en-US" sz="3200" dirty="0" err="1"/>
              <a:t>fizičkoj</a:t>
            </a:r>
            <a:r>
              <a:rPr lang="en-US" sz="3200" dirty="0"/>
              <a:t> </a:t>
            </a:r>
            <a:r>
              <a:rPr lang="en-US" sz="3200" dirty="0" err="1"/>
              <a:t>pristupačnosti</a:t>
            </a:r>
            <a:endParaRPr lang="en-GB" sz="3200" dirty="0"/>
          </a:p>
          <a:p>
            <a:pPr lvl="1"/>
            <a:r>
              <a:rPr lang="en-US" sz="3200" dirty="0" err="1"/>
              <a:t>Informacije</a:t>
            </a:r>
            <a:r>
              <a:rPr lang="en-US" sz="3200" dirty="0"/>
              <a:t> o </a:t>
            </a:r>
            <a:r>
              <a:rPr lang="en-US" sz="3200" dirty="0" err="1"/>
              <a:t>senzornoj</a:t>
            </a:r>
            <a:r>
              <a:rPr lang="en-US" sz="3200" dirty="0"/>
              <a:t> </a:t>
            </a:r>
            <a:r>
              <a:rPr lang="en-US" sz="3200" dirty="0" err="1"/>
              <a:t>pristupačnosti</a:t>
            </a:r>
            <a:endParaRPr lang="en-GB" sz="3200" dirty="0"/>
          </a:p>
          <a:p>
            <a:pPr lvl="1"/>
            <a:r>
              <a:rPr lang="en-US" sz="3200" dirty="0" err="1"/>
              <a:t>Sadržaji</a:t>
            </a:r>
            <a:r>
              <a:rPr lang="en-US" sz="3200" dirty="0"/>
              <a:t> </a:t>
            </a:r>
            <a:r>
              <a:rPr lang="en-US" sz="3200" dirty="0" err="1"/>
              <a:t>prilagođeni</a:t>
            </a:r>
            <a:r>
              <a:rPr lang="en-US" sz="3200" dirty="0"/>
              <a:t> </a:t>
            </a:r>
            <a:r>
              <a:rPr lang="en-US" sz="3200" dirty="0" err="1"/>
              <a:t>osobama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kognitivnim</a:t>
            </a:r>
            <a:r>
              <a:rPr lang="en-US" sz="3200" dirty="0"/>
              <a:t> </a:t>
            </a:r>
            <a:r>
              <a:rPr lang="en-US" sz="3200" dirty="0" err="1"/>
              <a:t>teškoćama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osobama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autizmom</a:t>
            </a:r>
            <a:endParaRPr lang="en-GB" sz="3200" dirty="0"/>
          </a:p>
          <a:p>
            <a:pPr lvl="1"/>
            <a:r>
              <a:rPr lang="en-US" sz="3200" dirty="0"/>
              <a:t>Kako </a:t>
            </a:r>
            <a:r>
              <a:rPr lang="en-US" sz="3200" dirty="0" err="1"/>
              <a:t>zatražiti</a:t>
            </a:r>
            <a:r>
              <a:rPr lang="en-US" sz="3200" dirty="0"/>
              <a:t> </a:t>
            </a:r>
            <a:r>
              <a:rPr lang="en-US" sz="3200" dirty="0" err="1"/>
              <a:t>prilagođavanja</a:t>
            </a:r>
            <a:endParaRPr lang="en-GB" sz="3200" dirty="0"/>
          </a:p>
          <a:p>
            <a:pPr lvl="1"/>
            <a:r>
              <a:rPr lang="en-GB" sz="3200" dirty="0" err="1"/>
              <a:t>Usluge</a:t>
            </a:r>
            <a:endParaRPr lang="en-GB" sz="3200" dirty="0"/>
          </a:p>
          <a:p>
            <a:pPr lvl="1"/>
            <a:r>
              <a:rPr lang="en-GB" sz="3200" dirty="0" err="1"/>
              <a:t>Veb-sajt</a:t>
            </a:r>
            <a:r>
              <a:rPr lang="en-GB" sz="3200" dirty="0"/>
              <a:t>/</a:t>
            </a:r>
            <a:r>
              <a:rPr lang="en-GB" sz="3200" dirty="0" err="1"/>
              <a:t>Digitalni</a:t>
            </a:r>
            <a:r>
              <a:rPr lang="en-GB" sz="3200" dirty="0"/>
              <a:t> </a:t>
            </a:r>
            <a:r>
              <a:rPr lang="en-GB" sz="3200" dirty="0" err="1"/>
              <a:t>sadržaji</a:t>
            </a:r>
            <a:r>
              <a:rPr lang="en-GB" sz="3200" dirty="0"/>
              <a:t>/</a:t>
            </a:r>
            <a:r>
              <a:rPr lang="en-GB" sz="3200" dirty="0" err="1"/>
              <a:t>Aplikacija</a:t>
            </a:r>
            <a:endParaRPr lang="en-GB" sz="3200" dirty="0"/>
          </a:p>
          <a:p>
            <a:pPr lvl="1"/>
            <a:r>
              <a:rPr lang="en-US" sz="3200" dirty="0" err="1"/>
              <a:t>Sadržaji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usluge</a:t>
            </a:r>
            <a:r>
              <a:rPr lang="en-US" sz="3200" dirty="0"/>
              <a:t> u </a:t>
            </a:r>
            <a:r>
              <a:rPr lang="en-US" sz="3200" dirty="0" err="1"/>
              <a:t>neposrednoj</a:t>
            </a:r>
            <a:r>
              <a:rPr lang="en-US" sz="3200" dirty="0"/>
              <a:t> </a:t>
            </a:r>
            <a:r>
              <a:rPr lang="en-US" sz="3200" dirty="0" err="1"/>
              <a:t>blizini</a:t>
            </a:r>
            <a:endParaRPr lang="en-GB" sz="3200" dirty="0"/>
          </a:p>
          <a:p>
            <a:pPr lvl="1"/>
            <a:r>
              <a:rPr lang="en-GB" sz="3200" dirty="0"/>
              <a:t>Format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009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6221A-0F67-2670-8652-70BB6F25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Inkluzivni</a:t>
            </a:r>
            <a:r>
              <a:rPr lang="en-GB" dirty="0"/>
              <a:t> </a:t>
            </a:r>
            <a:r>
              <a:rPr lang="en-GB" dirty="0" err="1"/>
              <a:t>komunikacioni</a:t>
            </a:r>
            <a:r>
              <a:rPr lang="en-GB" dirty="0"/>
              <a:t> </a:t>
            </a:r>
            <a:r>
              <a:rPr lang="en-GB" dirty="0" err="1"/>
              <a:t>kanali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1D580-BFDE-CA9A-9504-C5FE6F2A9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GB" sz="3200" dirty="0" err="1"/>
              <a:t>Veb-sajtovi</a:t>
            </a:r>
            <a:endParaRPr lang="en-GB" sz="3200" dirty="0"/>
          </a:p>
          <a:p>
            <a:pPr lvl="1"/>
            <a:r>
              <a:rPr lang="en-US" sz="3200" dirty="0" err="1"/>
              <a:t>Mreže</a:t>
            </a:r>
            <a:r>
              <a:rPr lang="en-US" sz="3200" dirty="0"/>
              <a:t> </a:t>
            </a:r>
            <a:r>
              <a:rPr lang="en-US" sz="3200" dirty="0" err="1"/>
              <a:t>organizacija</a:t>
            </a:r>
            <a:r>
              <a:rPr lang="en-US" sz="3200" dirty="0"/>
              <a:t> </a:t>
            </a:r>
            <a:r>
              <a:rPr lang="en-US" sz="3200" dirty="0" err="1"/>
              <a:t>osoba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invaliditetom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mediji</a:t>
            </a:r>
            <a:r>
              <a:rPr lang="en-GB" sz="3200" dirty="0"/>
              <a:t> </a:t>
            </a:r>
          </a:p>
          <a:p>
            <a:pPr lvl="1"/>
            <a:r>
              <a:rPr lang="en-US" sz="3200" dirty="0" err="1"/>
              <a:t>Turističke</a:t>
            </a:r>
            <a:r>
              <a:rPr lang="en-US" sz="3200" dirty="0"/>
              <a:t> </a:t>
            </a:r>
            <a:r>
              <a:rPr lang="en-US" sz="3200" dirty="0" err="1"/>
              <a:t>organizacije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organizacije</a:t>
            </a:r>
            <a:r>
              <a:rPr lang="en-US" sz="3200" dirty="0"/>
              <a:t> za </a:t>
            </a:r>
            <a:r>
              <a:rPr lang="en-US" sz="3200" dirty="0" err="1"/>
              <a:t>upravljanje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promociju</a:t>
            </a:r>
            <a:r>
              <a:rPr lang="en-US" sz="3200" dirty="0"/>
              <a:t> </a:t>
            </a:r>
            <a:r>
              <a:rPr lang="en-US" sz="3200" dirty="0" err="1"/>
              <a:t>destinacija</a:t>
            </a:r>
            <a:endParaRPr lang="en-GB" sz="3200" dirty="0"/>
          </a:p>
          <a:p>
            <a:pPr lvl="1"/>
            <a:r>
              <a:rPr lang="en-US" sz="3200" dirty="0" err="1"/>
              <a:t>Redovne</a:t>
            </a:r>
            <a:r>
              <a:rPr lang="en-US" sz="3200" dirty="0"/>
              <a:t> </a:t>
            </a:r>
            <a:r>
              <a:rPr lang="en-US" sz="3200" dirty="0" err="1"/>
              <a:t>marketinške</a:t>
            </a:r>
            <a:r>
              <a:rPr lang="en-US" sz="3200" dirty="0"/>
              <a:t> </a:t>
            </a:r>
            <a:r>
              <a:rPr lang="en-US" sz="3200" dirty="0" err="1"/>
              <a:t>aktivnosti</a:t>
            </a:r>
            <a:endParaRPr lang="en-GB" sz="3200" dirty="0"/>
          </a:p>
          <a:p>
            <a:pPr lvl="1"/>
            <a:r>
              <a:rPr lang="en-GB" sz="3200" dirty="0" err="1"/>
              <a:t>Društvene</a:t>
            </a:r>
            <a:r>
              <a:rPr lang="en-GB" sz="3200" dirty="0"/>
              <a:t> </a:t>
            </a:r>
            <a:r>
              <a:rPr lang="en-GB" sz="3200" dirty="0" err="1"/>
              <a:t>mreže</a:t>
            </a:r>
            <a:endParaRPr lang="en-GB" sz="3200" dirty="0"/>
          </a:p>
          <a:p>
            <a:pPr lvl="1"/>
            <a:r>
              <a:rPr lang="en-GB" sz="3200" dirty="0" err="1"/>
              <a:t>Partnerstva</a:t>
            </a:r>
            <a:endParaRPr lang="en-GB" sz="3200" dirty="0"/>
          </a:p>
          <a:p>
            <a:pPr lvl="1"/>
            <a:r>
              <a:rPr lang="en-US" sz="3200" dirty="0"/>
              <a:t>P</a:t>
            </a:r>
            <a:r>
              <a:rPr lang="pl-PL" sz="3200" dirty="0"/>
              <a:t>latforme za rezervacije i informisanje</a:t>
            </a:r>
            <a:endParaRPr lang="en-GB" sz="3200" dirty="0"/>
          </a:p>
          <a:p>
            <a:pPr lvl="1"/>
            <a:r>
              <a:rPr lang="en-GB" sz="3200" dirty="0" err="1"/>
              <a:t>Događaji</a:t>
            </a:r>
            <a:endParaRPr lang="en-GB" sz="3200" dirty="0"/>
          </a:p>
          <a:p>
            <a:pPr lvl="1"/>
            <a:r>
              <a:rPr lang="it-IT" sz="3200" dirty="0"/>
              <a:t>Video, audio i promotivni sadržaji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811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1FE0D-F2E9-5529-A869-CE5F1E5A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Iskoristite povratne informacije i recenzije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622C8-1CAE-EF54-9250-0CBE739F3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3600" dirty="0" err="1"/>
              <a:t>Podstaknite</a:t>
            </a:r>
            <a:r>
              <a:rPr lang="en-US" sz="3600" dirty="0"/>
              <a:t> </a:t>
            </a:r>
            <a:r>
              <a:rPr lang="en-US" sz="3600" dirty="0" err="1"/>
              <a:t>posetioce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invaliditetom</a:t>
            </a:r>
            <a:r>
              <a:rPr lang="en-US" sz="3600" dirty="0"/>
              <a:t> da </a:t>
            </a:r>
            <a:r>
              <a:rPr lang="en-US" sz="3600" dirty="0" err="1"/>
              <a:t>ostavljaju</a:t>
            </a:r>
            <a:r>
              <a:rPr lang="en-US" sz="3600" dirty="0"/>
              <a:t> </a:t>
            </a:r>
            <a:r>
              <a:rPr lang="en-US" sz="3600" dirty="0" err="1"/>
              <a:t>recenzije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turističkim</a:t>
            </a:r>
            <a:r>
              <a:rPr lang="en-US" sz="3600" dirty="0"/>
              <a:t> </a:t>
            </a:r>
            <a:r>
              <a:rPr lang="en-US" sz="3600" dirty="0" err="1"/>
              <a:t>platformama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u </a:t>
            </a:r>
            <a:r>
              <a:rPr lang="en-US" sz="3600" dirty="0" err="1"/>
              <a:t>knjizi</a:t>
            </a:r>
            <a:r>
              <a:rPr lang="en-US" sz="3600" dirty="0"/>
              <a:t> </a:t>
            </a:r>
            <a:r>
              <a:rPr lang="en-US" sz="3600" dirty="0" err="1"/>
              <a:t>utisaka</a:t>
            </a:r>
            <a:r>
              <a:rPr lang="en-GB" sz="3600" dirty="0"/>
              <a:t>.</a:t>
            </a:r>
          </a:p>
          <a:p>
            <a:pPr lvl="1"/>
            <a:r>
              <a:rPr lang="en-US" sz="3600" dirty="0" err="1"/>
              <a:t>Njihove</a:t>
            </a:r>
            <a:r>
              <a:rPr lang="en-US" sz="3600" dirty="0"/>
              <a:t> </a:t>
            </a:r>
            <a:r>
              <a:rPr lang="en-US" sz="3600" dirty="0" err="1"/>
              <a:t>pozitivne</a:t>
            </a:r>
            <a:r>
              <a:rPr lang="en-US" sz="3600" dirty="0"/>
              <a:t> </a:t>
            </a:r>
            <a:r>
              <a:rPr lang="en-US" sz="3600" dirty="0" err="1"/>
              <a:t>recenzije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uliti</a:t>
            </a:r>
            <a:r>
              <a:rPr lang="en-US" sz="3600" dirty="0"/>
              <a:t> </a:t>
            </a:r>
            <a:r>
              <a:rPr lang="en-US" sz="3600" dirty="0" err="1"/>
              <a:t>poverenje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posetiocima</a:t>
            </a:r>
            <a:endParaRPr lang="en-GB" sz="3600" dirty="0"/>
          </a:p>
          <a:p>
            <a:pPr lvl="1"/>
            <a:r>
              <a:rPr lang="en-US" sz="3600" dirty="0" err="1"/>
              <a:t>Čak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konstruktivna</a:t>
            </a:r>
            <a:r>
              <a:rPr lang="en-US" sz="3600" dirty="0"/>
              <a:t> </a:t>
            </a:r>
            <a:r>
              <a:rPr lang="en-US" sz="3600" dirty="0" err="1"/>
              <a:t>kritika</a:t>
            </a:r>
            <a:r>
              <a:rPr lang="en-US" sz="3600" dirty="0"/>
              <a:t> </a:t>
            </a:r>
            <a:r>
              <a:rPr lang="en-US" sz="3600" dirty="0" err="1"/>
              <a:t>može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/>
              <a:t>pretvorena</a:t>
            </a:r>
            <a:r>
              <a:rPr lang="en-US" sz="3600" dirty="0"/>
              <a:t> u </a:t>
            </a:r>
            <a:r>
              <a:rPr lang="en-US" sz="3600" dirty="0" err="1"/>
              <a:t>prednost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nju</a:t>
            </a:r>
            <a:r>
              <a:rPr lang="en-US" sz="3600" dirty="0"/>
              <a:t> </a:t>
            </a:r>
            <a:r>
              <a:rPr lang="en-US" sz="3600" dirty="0" err="1"/>
              <a:t>odgovorite</a:t>
            </a:r>
            <a:r>
              <a:rPr lang="en-US" sz="3600" dirty="0"/>
              <a:t> </a:t>
            </a:r>
            <a:r>
              <a:rPr lang="en-US" sz="3600" dirty="0" err="1"/>
              <a:t>javno</a:t>
            </a:r>
            <a:endParaRPr lang="en-GB" sz="3600" dirty="0"/>
          </a:p>
          <a:p>
            <a:pPr lvl="1"/>
            <a:r>
              <a:rPr lang="sv-SE" sz="3600" dirty="0"/>
              <a:t>Prikupite iskustva i preporuke korisnika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941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27BD-FB47-2CD7-060D-FB24CF80B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Osigurajte</a:t>
            </a:r>
            <a:r>
              <a:rPr lang="en-US" dirty="0"/>
              <a:t> da </a:t>
            </a:r>
            <a:r>
              <a:rPr lang="en-US" dirty="0" err="1"/>
              <a:t>marketinški</a:t>
            </a:r>
            <a:r>
              <a:rPr lang="en-US" dirty="0"/>
              <a:t> </a:t>
            </a:r>
            <a:r>
              <a:rPr lang="en-US" dirty="0" err="1"/>
              <a:t>materijali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pristupačni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6FBC9-32A6-6DB2-E6AE-FF649121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4000" dirty="0" err="1"/>
              <a:t>Veb-sajt</a:t>
            </a:r>
            <a:endParaRPr lang="en-GB" sz="4000" dirty="0"/>
          </a:p>
          <a:p>
            <a:pPr lvl="1"/>
            <a:r>
              <a:rPr lang="en-GB" sz="4000" dirty="0"/>
              <a:t>PDF </a:t>
            </a:r>
            <a:r>
              <a:rPr lang="en-GB" sz="4000" dirty="0" err="1"/>
              <a:t>dokumenti</a:t>
            </a:r>
            <a:r>
              <a:rPr lang="en-GB" sz="4000" dirty="0"/>
              <a:t> </a:t>
            </a:r>
            <a:r>
              <a:rPr lang="en-GB" sz="4000" dirty="0" err="1"/>
              <a:t>i</a:t>
            </a:r>
            <a:r>
              <a:rPr lang="en-GB" sz="4000" dirty="0"/>
              <a:t> </a:t>
            </a:r>
            <a:r>
              <a:rPr lang="en-GB" sz="4000" dirty="0" err="1"/>
              <a:t>drugi</a:t>
            </a:r>
            <a:r>
              <a:rPr lang="en-GB" sz="4000" dirty="0"/>
              <a:t> </a:t>
            </a:r>
            <a:r>
              <a:rPr lang="en-GB" sz="4000" dirty="0" err="1"/>
              <a:t>dokumenti</a:t>
            </a:r>
            <a:endParaRPr lang="en-GB" sz="4000" dirty="0"/>
          </a:p>
          <a:p>
            <a:pPr lvl="1"/>
            <a:r>
              <a:rPr lang="en-GB" sz="4000" dirty="0"/>
              <a:t>E-mail</a:t>
            </a:r>
          </a:p>
          <a:p>
            <a:pPr lvl="1"/>
            <a:r>
              <a:rPr lang="en-GB" sz="4000" dirty="0" err="1"/>
              <a:t>Društvene</a:t>
            </a:r>
            <a:r>
              <a:rPr lang="en-GB" sz="4000" dirty="0"/>
              <a:t> </a:t>
            </a:r>
            <a:r>
              <a:rPr lang="en-GB" sz="4000" dirty="0" err="1"/>
              <a:t>mreže</a:t>
            </a:r>
            <a:endParaRPr lang="en-GB" sz="4000" dirty="0"/>
          </a:p>
          <a:p>
            <a:pPr lvl="1"/>
            <a:r>
              <a:rPr lang="en-GB" sz="4000" dirty="0" err="1"/>
              <a:t>Štampani</a:t>
            </a:r>
            <a:r>
              <a:rPr lang="en-GB" sz="4000" dirty="0"/>
              <a:t> </a:t>
            </a:r>
            <a:r>
              <a:rPr lang="en-GB" sz="4000" dirty="0" err="1"/>
              <a:t>materijali</a:t>
            </a:r>
            <a:endParaRPr lang="en-GB" sz="4000" dirty="0"/>
          </a:p>
          <a:p>
            <a:pPr lvl="1"/>
            <a:r>
              <a:rPr lang="en-US" sz="4000" dirty="0" err="1"/>
              <a:t>Informisanost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obučenost</a:t>
            </a:r>
            <a:r>
              <a:rPr lang="en-US" sz="4000" dirty="0"/>
              <a:t> </a:t>
            </a:r>
            <a:r>
              <a:rPr lang="en-US" sz="4000" dirty="0" err="1"/>
              <a:t>zaposlenih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2616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D38CD-9086-3F45-8089-531ADFF8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koraku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F84C9-76CA-8BE5-ED46-F446B9F0DB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/>
              <a:t>PLANIRANJE I REZERVACIJA: UČINITE PRISTUPAČNOST VIDLJIVOM</a:t>
            </a:r>
          </a:p>
          <a:p>
            <a:r>
              <a:rPr lang="en-US" sz="2800" b="1" dirty="0"/>
              <a:t>Dobre </a:t>
            </a:r>
            <a:r>
              <a:rPr lang="en-US" sz="2800" b="1" dirty="0" err="1"/>
              <a:t>prakse</a:t>
            </a:r>
            <a:r>
              <a:rPr lang="en-US" sz="2800" b="1" dirty="0"/>
              <a:t> </a:t>
            </a:r>
            <a:r>
              <a:rPr lang="en-US" sz="2800" dirty="0" err="1"/>
              <a:t>uključuju</a:t>
            </a:r>
            <a:r>
              <a:rPr lang="en-GB" sz="2800" dirty="0"/>
              <a:t>:</a:t>
            </a:r>
            <a:endParaRPr lang="en-US" sz="2800" dirty="0"/>
          </a:p>
          <a:p>
            <a:pPr lvl="1"/>
            <a:r>
              <a:rPr lang="en-US" sz="2400" dirty="0" err="1"/>
              <a:t>informacije</a:t>
            </a:r>
            <a:r>
              <a:rPr lang="en-US" sz="2400" dirty="0"/>
              <a:t> o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dostupne</a:t>
            </a:r>
            <a:r>
              <a:rPr lang="en-US" sz="2400" dirty="0"/>
              <a:t> </a:t>
            </a:r>
            <a:r>
              <a:rPr lang="en-US" sz="2400" dirty="0" err="1"/>
              <a:t>direktno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stranica</a:t>
            </a:r>
            <a:r>
              <a:rPr lang="en-US" sz="2400" dirty="0"/>
              <a:t> za </a:t>
            </a:r>
            <a:r>
              <a:rPr lang="en-US" sz="2400" dirty="0" err="1"/>
              <a:t>rezervaciju</a:t>
            </a:r>
            <a:endParaRPr lang="en-US" sz="2400" dirty="0"/>
          </a:p>
          <a:p>
            <a:pPr lvl="1"/>
            <a:r>
              <a:rPr lang="pl-PL" sz="2400" dirty="0"/>
              <a:t>jasno navedene kontakt informacije za pitanja u vezi sa pristupačnošću</a:t>
            </a:r>
            <a:endParaRPr lang="en-US" sz="2400" dirty="0"/>
          </a:p>
          <a:p>
            <a:pPr lvl="1"/>
            <a:r>
              <a:rPr lang="en-US" sz="2400" dirty="0" err="1"/>
              <a:t>potvrdne</a:t>
            </a:r>
            <a:r>
              <a:rPr lang="en-US" sz="2400" dirty="0"/>
              <a:t> e-mail </a:t>
            </a:r>
            <a:r>
              <a:rPr lang="en-US" sz="2400" dirty="0" err="1"/>
              <a:t>poruke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ponavljaju</a:t>
            </a:r>
            <a:r>
              <a:rPr lang="en-US" sz="2400" dirty="0"/>
              <a:t> </a:t>
            </a:r>
            <a:r>
              <a:rPr lang="en-US" sz="2400" dirty="0" err="1"/>
              <a:t>ključne</a:t>
            </a:r>
            <a:r>
              <a:rPr lang="en-US" sz="2400" dirty="0"/>
              <a:t> </a:t>
            </a:r>
            <a:r>
              <a:rPr lang="en-US" sz="2400" dirty="0" err="1"/>
              <a:t>informacije</a:t>
            </a:r>
            <a:r>
              <a:rPr lang="en-US" sz="2400" dirty="0"/>
              <a:t> o </a:t>
            </a:r>
            <a:r>
              <a:rPr lang="en-US" sz="2400" dirty="0" err="1"/>
              <a:t>pristupačnosti</a:t>
            </a:r>
            <a:endParaRPr lang="en-US" sz="2400" dirty="0"/>
          </a:p>
          <a:p>
            <a:pPr lvl="1"/>
            <a:r>
              <a:rPr lang="en-US" sz="2400" dirty="0" err="1"/>
              <a:t>mogućnost</a:t>
            </a:r>
            <a:r>
              <a:rPr lang="en-US" sz="2400" dirty="0"/>
              <a:t> da </a:t>
            </a:r>
            <a:r>
              <a:rPr lang="en-US" sz="2400" dirty="0" err="1"/>
              <a:t>posetioci</a:t>
            </a:r>
            <a:r>
              <a:rPr lang="en-US" sz="2400" dirty="0"/>
              <a:t> </a:t>
            </a:r>
            <a:r>
              <a:rPr lang="en-US" sz="2400" dirty="0" err="1"/>
              <a:t>navedu</a:t>
            </a:r>
            <a:r>
              <a:rPr lang="en-US" sz="2400" dirty="0"/>
              <a:t> </a:t>
            </a:r>
            <a:r>
              <a:rPr lang="en-US" sz="2400" dirty="0" err="1"/>
              <a:t>svoje</a:t>
            </a:r>
            <a:r>
              <a:rPr lang="en-US" sz="2400" dirty="0"/>
              <a:t> </a:t>
            </a:r>
            <a:r>
              <a:rPr lang="en-US" sz="2400" dirty="0" err="1"/>
              <a:t>potrebe</a:t>
            </a:r>
            <a:r>
              <a:rPr lang="en-US" sz="2400" dirty="0"/>
              <a:t> u </a:t>
            </a:r>
            <a:r>
              <a:rPr lang="en-US" sz="2400" dirty="0" err="1"/>
              <a:t>vezi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pristupačnošću</a:t>
            </a:r>
            <a:r>
              <a:rPr lang="en-US" sz="2400" dirty="0"/>
              <a:t>, bez </a:t>
            </a:r>
            <a:r>
              <a:rPr lang="en-US" sz="2400" dirty="0" err="1"/>
              <a:t>osećaja</a:t>
            </a:r>
            <a:r>
              <a:rPr lang="en-US" sz="2400" dirty="0"/>
              <a:t> da </a:t>
            </a:r>
            <a:r>
              <a:rPr lang="en-US" sz="2400" dirty="0" err="1"/>
              <a:t>traže</a:t>
            </a:r>
            <a:r>
              <a:rPr lang="en-US" sz="2400" dirty="0"/>
              <a:t> </a:t>
            </a:r>
            <a:r>
              <a:rPr lang="en-US" sz="2400" dirty="0" err="1"/>
              <a:t>poseban</a:t>
            </a:r>
            <a:r>
              <a:rPr lang="en-US" sz="2400" dirty="0"/>
              <a:t> </a:t>
            </a:r>
            <a:r>
              <a:rPr lang="en-US" sz="2400" dirty="0" err="1"/>
              <a:t>tretman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E93AA5-FE85-DC22-DDDF-DE924A7A61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2800" b="1" dirty="0"/>
              <a:t>DOLAZAK I PRVI KONTAKT: ORIJENTACIJA JE VAŽNA</a:t>
            </a:r>
            <a:endParaRPr lang="en-GB" sz="2800" b="1" dirty="0"/>
          </a:p>
          <a:p>
            <a:r>
              <a:rPr lang="en-GB" sz="2800" b="1" dirty="0" err="1"/>
              <a:t>Šta</a:t>
            </a:r>
            <a:r>
              <a:rPr lang="en-GB" sz="2800" b="1" dirty="0"/>
              <a:t> </a:t>
            </a:r>
            <a:r>
              <a:rPr lang="en-GB" sz="2800" b="1" dirty="0" err="1"/>
              <a:t>najviše</a:t>
            </a:r>
            <a:r>
              <a:rPr lang="en-GB" sz="2800" b="1" dirty="0"/>
              <a:t> </a:t>
            </a:r>
            <a:r>
              <a:rPr lang="en-GB" sz="2800" b="1" dirty="0" err="1"/>
              <a:t>pomaže</a:t>
            </a:r>
            <a:r>
              <a:rPr lang="en-GB" sz="2800" b="1" dirty="0"/>
              <a:t> u </a:t>
            </a:r>
            <a:r>
              <a:rPr lang="en-GB" sz="2800" b="1" dirty="0" err="1"/>
              <a:t>ovoj</a:t>
            </a:r>
            <a:r>
              <a:rPr lang="en-GB" sz="2800" b="1" dirty="0"/>
              <a:t> </a:t>
            </a:r>
            <a:r>
              <a:rPr lang="en-GB" sz="2800" b="1" dirty="0" err="1"/>
              <a:t>fazi</a:t>
            </a:r>
            <a:r>
              <a:rPr lang="en-GB" sz="2800" b="1" dirty="0"/>
              <a:t>:</a:t>
            </a:r>
            <a:endParaRPr lang="en-US" sz="2800" dirty="0"/>
          </a:p>
          <a:p>
            <a:pPr lvl="1"/>
            <a:r>
              <a:rPr lang="en-US" sz="2400" dirty="0"/>
              <a:t>j</a:t>
            </a:r>
            <a:r>
              <a:rPr lang="pl-PL" sz="2400" dirty="0"/>
              <a:t>asna signalizacija od samog dolaska</a:t>
            </a:r>
            <a:endParaRPr lang="en-US" sz="2400" dirty="0"/>
          </a:p>
          <a:p>
            <a:pPr lvl="1"/>
            <a:r>
              <a:rPr lang="en-US" sz="2400" dirty="0" err="1"/>
              <a:t>osoblje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zna</a:t>
            </a:r>
            <a:r>
              <a:rPr lang="en-US" sz="2400" dirty="0"/>
              <a:t> </a:t>
            </a:r>
            <a:r>
              <a:rPr lang="en-US" sz="2400" dirty="0" err="1"/>
              <a:t>gde</a:t>
            </a:r>
            <a:r>
              <a:rPr lang="en-US" sz="2400" dirty="0"/>
              <a:t> </a:t>
            </a:r>
            <a:r>
              <a:rPr lang="en-US" sz="2400" dirty="0" err="1"/>
              <a:t>počinju</a:t>
            </a:r>
            <a:r>
              <a:rPr lang="en-US" sz="2400" dirty="0"/>
              <a:t> </a:t>
            </a:r>
            <a:r>
              <a:rPr lang="en-US" sz="2400" dirty="0" err="1"/>
              <a:t>pristupačne</a:t>
            </a:r>
            <a:r>
              <a:rPr lang="en-US" sz="2400" dirty="0"/>
              <a:t> </a:t>
            </a:r>
            <a:r>
              <a:rPr lang="en-US" sz="2400" dirty="0" err="1"/>
              <a:t>rute</a:t>
            </a:r>
            <a:endParaRPr lang="en-US" sz="2400" dirty="0"/>
          </a:p>
          <a:p>
            <a:pPr lvl="1"/>
            <a:r>
              <a:rPr lang="en-GB" sz="2400" dirty="0" err="1"/>
              <a:t>informacioni</a:t>
            </a:r>
            <a:r>
              <a:rPr lang="en-GB" sz="2400" dirty="0"/>
              <a:t> </a:t>
            </a:r>
            <a:r>
              <a:rPr lang="en-GB" sz="2400" dirty="0" err="1"/>
              <a:t>punktovi</a:t>
            </a:r>
            <a:r>
              <a:rPr lang="en-GB" sz="2400" dirty="0"/>
              <a:t> koji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en-GB" sz="2400" dirty="0" err="1"/>
              <a:t>fizički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komunikaciono</a:t>
            </a:r>
            <a:r>
              <a:rPr lang="en-GB" sz="2400" dirty="0"/>
              <a:t> </a:t>
            </a:r>
            <a:r>
              <a:rPr lang="en-GB" sz="2400" dirty="0" err="1"/>
              <a:t>pristupačni</a:t>
            </a:r>
            <a:endParaRPr lang="en-US" sz="2400" dirty="0"/>
          </a:p>
          <a:p>
            <a:pPr lvl="1"/>
            <a:r>
              <a:rPr lang="en-US" sz="2400" dirty="0" err="1"/>
              <a:t>mape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kojima</a:t>
            </a:r>
            <a:r>
              <a:rPr lang="en-US" sz="2400" dirty="0"/>
              <a:t> se </a:t>
            </a:r>
            <a:r>
              <a:rPr lang="en-US" sz="2400" dirty="0" err="1"/>
              <a:t>lako</a:t>
            </a:r>
            <a:r>
              <a:rPr lang="en-US" sz="2400" dirty="0"/>
              <a:t> </a:t>
            </a:r>
            <a:r>
              <a:rPr lang="en-US" sz="2400" dirty="0" err="1"/>
              <a:t>pronalaze</a:t>
            </a:r>
            <a:r>
              <a:rPr lang="en-US" sz="2400" dirty="0"/>
              <a:t> </a:t>
            </a:r>
            <a:r>
              <a:rPr lang="en-US" sz="2400" dirty="0" err="1"/>
              <a:t>pristupačne</a:t>
            </a:r>
            <a:r>
              <a:rPr lang="en-US" sz="2400" dirty="0"/>
              <a:t> </a:t>
            </a:r>
            <a:r>
              <a:rPr lang="en-US" sz="2400" dirty="0" err="1"/>
              <a:t>rute</a:t>
            </a:r>
            <a:r>
              <a:rPr lang="en-US" sz="2400" dirty="0"/>
              <a:t>, a ne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glavni</a:t>
            </a:r>
            <a:r>
              <a:rPr lang="en-US" sz="2400" dirty="0"/>
              <a:t> </a:t>
            </a:r>
            <a:r>
              <a:rPr lang="en-US" sz="2400" dirty="0" err="1"/>
              <a:t>pravci</a:t>
            </a:r>
            <a:r>
              <a:rPr lang="en-US" sz="2400" dirty="0"/>
              <a:t> </a:t>
            </a:r>
            <a:r>
              <a:rPr lang="en-US" sz="2400" dirty="0" err="1"/>
              <a:t>kretanja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4875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</TotalTime>
  <Words>1185</Words>
  <Application>Microsoft Office PowerPoint</Application>
  <PresentationFormat>Widescreen</PresentationFormat>
  <Paragraphs>128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Calibri</vt:lpstr>
      <vt:lpstr>Retrospect</vt:lpstr>
      <vt:lpstr>MODUL 6: Promocija i marketing pristupačnog turizma</vt:lpstr>
      <vt:lpstr>Ciljevi učenja</vt:lpstr>
      <vt:lpstr>Argumenti za promociju pristupačnosti </vt:lpstr>
      <vt:lpstr>Brendiranje i poruke pristupačnog turizma </vt:lpstr>
      <vt:lpstr>Razvoj vodiča o pristupačnosti </vt:lpstr>
      <vt:lpstr>Inkluzivni komunikacioni kanali</vt:lpstr>
      <vt:lpstr>Iskoristite povratne informacije i recenzije</vt:lpstr>
      <vt:lpstr>Osigurajte da marketinški materijali budu pristupačni</vt:lpstr>
      <vt:lpstr>Pružanje informacija na svakom koraku</vt:lpstr>
      <vt:lpstr>Pružanje informacija na svakom koraku</vt:lpstr>
      <vt:lpstr>Pružanje informacija na svakom koraku</vt:lpstr>
      <vt:lpstr>Kontrolna lista informacija o pristupačnosti za marketinške aktivnosti</vt:lpstr>
      <vt:lpstr>Ključne poruke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RARIS</cp:lastModifiedBy>
  <cp:revision>23</cp:revision>
  <dcterms:created xsi:type="dcterms:W3CDTF">2026-01-18T21:27:19Z</dcterms:created>
  <dcterms:modified xsi:type="dcterms:W3CDTF">2026-05-27T11:20:42Z</dcterms:modified>
</cp:coreProperties>
</file>